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ppt/comments/comment7.xml" ContentType="application/vnd.openxmlformats-officedocument.presentationml.comments+xml"/>
  <Override PartName="/ppt/comments/comment8.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sldIdLst>
    <p:sldId id="256" r:id="rId2"/>
    <p:sldId id="268" r:id="rId3"/>
    <p:sldId id="271" r:id="rId4"/>
    <p:sldId id="272" r:id="rId5"/>
    <p:sldId id="257" r:id="rId6"/>
    <p:sldId id="260" r:id="rId7"/>
    <p:sldId id="259" r:id="rId8"/>
    <p:sldId id="258" r:id="rId9"/>
    <p:sldId id="274" r:id="rId10"/>
    <p:sldId id="273" r:id="rId11"/>
    <p:sldId id="261" r:id="rId12"/>
    <p:sldId id="262" r:id="rId13"/>
    <p:sldId id="263" r:id="rId14"/>
    <p:sldId id="266" r:id="rId15"/>
    <p:sldId id="264" r:id="rId16"/>
    <p:sldId id="265" r:id="rId17"/>
    <p:sldId id="267" r:id="rId18"/>
    <p:sldId id="270"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ianpaolo Di Pietro" initials="GDP" lastIdx="15" clrIdx="0">
    <p:extLst>
      <p:ext uri="{19B8F6BF-5375-455C-9EA6-DF929625EA0E}">
        <p15:presenceInfo xmlns:p15="http://schemas.microsoft.com/office/powerpoint/2012/main" userId="8bdaabba-5fc0-47ec-b584-8890f62e059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077"/>
    <p:restoredTop sz="86418"/>
  </p:normalViewPr>
  <p:slideViewPr>
    <p:cSldViewPr snapToGrid="0" snapToObjects="1">
      <p:cViewPr>
        <p:scale>
          <a:sx n="106" d="100"/>
          <a:sy n="106" d="100"/>
        </p:scale>
        <p:origin x="352" y="72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06-07T20:59:38.294" idx="2">
    <p:pos x="5464" y="164"/>
    <p:text>Nelle prossime tre slide vengono presentati benchmark per la forward inference di una rete fully convolutional formata da un numero crescente di layer (da 1 a 20).
La prima mostra i benchmark effettuati con l'Intel Celeron con estensioni SEE4.2. Ia seconda slide riporta i benchmarks effettuati con un i7-4820k con estensioni AVX2. La terza slide riporta i bench effettuati con un Intel Xeon Platinum con estensioni AVX512. È importante notare che solo quest'ultimo può sfruttare pienamente le ottimizzazioni vettoriali per le reti quantizzate, in quanto non sono state implementare per le estensioni precedenti.</p:text>
    <p:extLst>
      <p:ext uri="{C676402C-5697-4E1C-873F-D02D1690AC5C}">
        <p15:threadingInfo xmlns:p15="http://schemas.microsoft.com/office/powerpoint/2012/main" timeZoneBias="-120"/>
      </p:ext>
    </p:extLst>
  </p:cm>
  <p:cm authorId="1" dt="2018-06-07T21:47:56.697" idx="6">
    <p:pos x="5755" y="177"/>
    <p:text>Il grafico in alto a sinistra mostra i tempi effettivi di inferenza in secondi, quello in alto a destra mostra la memoria utilizzata per i parametri della rete, in basso a sinistra si mostrano i tempi impiegati per il setup della rete per renderla operativa (include solo la formattazione corretta dei parametri nel layout e tipo richiesto dalla rete), l'ultimo grafico mostra invece il peso dei buffer di memoria usati per l'input e l'output di tutti i layer, questi vengono riutilizzati e si ripetono, quindi la memoria utilizzata non incrementa aggiungendo più layer.
</p:text>
    <p:extLst>
      <p:ext uri="{C676402C-5697-4E1C-873F-D02D1690AC5C}">
        <p15:threadingInfo xmlns:p15="http://schemas.microsoft.com/office/powerpoint/2012/main" timeZoneBias="-120"/>
      </p:ext>
    </p:extLst>
  </p:cm>
  <p:cm authorId="1" dt="2018-06-07T21:48:27.218" idx="7">
    <p:pos x="1678" y="3102"/>
    <p:text>Si noti come la rete classica non abbia operazioni di riordino dei parametri, mentre per l'inferenza quantizzata è necessario scalare e arrotondare i parametri originari</p:text>
    <p:extLst>
      <p:ext uri="{C676402C-5697-4E1C-873F-D02D1690AC5C}">
        <p15:threadingInfo xmlns:p15="http://schemas.microsoft.com/office/powerpoint/2012/main" timeZoneBias="-120"/>
      </p:ext>
    </p:extLst>
  </p:cm>
  <p:cm authorId="1" dt="2018-06-07T21:49:09.699" idx="8">
    <p:pos x="1617" y="1003"/>
    <p:text>Si noti come l'inference su floating point sia circa tre volte più efficiente rispetto a quella con interi. Questo scarto è dovuto alla mancata implementazione in MKL-DNN di ottimizzazioni vettoriali per interi in estensioni precedenti alla AVX-512.</p:text>
    <p:extLst>
      <p:ext uri="{C676402C-5697-4E1C-873F-D02D1690AC5C}">
        <p15:threadingInfo xmlns:p15="http://schemas.microsoft.com/office/powerpoint/2012/main" timeZoneBias="-120"/>
      </p:ext>
    </p:extLst>
  </p:cm>
  <p:cm authorId="1" dt="2018-06-07T21:49:45.061" idx="10">
    <p:pos x="5297" y="1263"/>
    <p:text>In tutti i test i parametri quantizzati riducono di quattro volte l'uso di memoria</p:text>
    <p:extLst>
      <p:ext uri="{C676402C-5697-4E1C-873F-D02D1690AC5C}">
        <p15:threadingInfo xmlns:p15="http://schemas.microsoft.com/office/powerpoint/2012/main" timeZoneBias="-1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8-06-07T21:49:18.890" idx="9">
    <p:pos x="1798" y="1267"/>
    <p:text>Si noti come l'inference su floating point sia circa tre volte più efficiente rispetto a quella con interi. Questo scarto è dovuto alla mancata implementazione in MKL-DNN di ottimizzazioni vettoriali per interi in estensioni precedenti alla AVX-512.</p:text>
    <p:extLst>
      <p:ext uri="{C676402C-5697-4E1C-873F-D02D1690AC5C}">
        <p15:threadingInfo xmlns:p15="http://schemas.microsoft.com/office/powerpoint/2012/main" timeZoneBias="-12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8-06-07T21:51:01.822" idx="11">
    <p:pos x="2101" y="1169"/>
    <p:text>Con l'attivazione delle ottimizzazioni vettoriali per interi la rete quantizzata può superare le performance della rete classica. Notare l'incrocio delle due linee per reti molto piccole, questo fenomeno verrà approfondito nelle slide successive.</p:text>
    <p:extLst>
      <p:ext uri="{C676402C-5697-4E1C-873F-D02D1690AC5C}">
        <p15:threadingInfo xmlns:p15="http://schemas.microsoft.com/office/powerpoint/2012/main" timeZoneBias="-12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18-06-07T21:30:40.684" idx="5">
    <p:pos x="5290" y="999"/>
    <p:text>Qui si mostra quanto tempo impiega ogni operazione all'interno delle due versioni della VGG16. È evidente come le convoluzioni per entrambe le reti siano il fattore più importante. Di particolare rilevanza è la prima convoluzione, che nel caso quantizzato non riesce ad attivare le ottimizzazioni hardware (a causa dell'input channel depth di 3). Questo specialmente, insieme alla quantizzazione dell'input in minima parte, fa perdere tempo alla versione quantizzata che viene recuperato scalando con convoluzioni regolari molto più efficienti. 
Si tenga a mente che poiché MKL-DNN non implementa i layer fully connected con interi, questi sono eseguiti in floating point in entrambe le versioni.</p:text>
    <p:extLst>
      <p:ext uri="{C676402C-5697-4E1C-873F-D02D1690AC5C}">
        <p15:threadingInfo xmlns:p15="http://schemas.microsoft.com/office/powerpoint/2012/main" timeZoneBias="-120"/>
      </p:ext>
    </p:extLst>
  </p:cm>
  <p:cm authorId="1" dt="2018-06-07T22:13:45.814" idx="15">
    <p:pos x="2026" y="2784"/>
    <p:text>Questo grafico mostra l'andamento per layer dei tempi dell'istogramma sopra. Si può notare come il tempo perso inizialmente venga recuperato molto presto.</p:text>
    <p:extLst>
      <p:ext uri="{C676402C-5697-4E1C-873F-D02D1690AC5C}">
        <p15:threadingInfo xmlns:p15="http://schemas.microsoft.com/office/powerpoint/2012/main" timeZoneBias="-12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18-06-07T21:09:00.838" idx="4">
    <p:pos x="3083" y="1404"/>
    <p:text>Questo test evidenzia la presenza di alcune leggere ottimizzazioni apportate da Intel che sfruttano batch size multipli di 8</p:text>
    <p:extLst>
      <p:ext uri="{C676402C-5697-4E1C-873F-D02D1690AC5C}">
        <p15:threadingInfo xmlns:p15="http://schemas.microsoft.com/office/powerpoint/2012/main" timeZoneBias="-12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18-06-07T22:02:46.082" idx="12">
    <p:pos x="3170" y="1541"/>
    <p:text>Questo test testimonia l'assenza per reti qualitizzate dell'ottimizzazione menzionata nella slide precedente: non si evidenzia nessuna preferenza.</p:text>
    <p:extLst>
      <p:ext uri="{C676402C-5697-4E1C-873F-D02D1690AC5C}">
        <p15:threadingInfo xmlns:p15="http://schemas.microsoft.com/office/powerpoint/2012/main" timeZoneBias="-12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18-06-07T22:03:14.648" idx="13">
    <p:pos x="2238" y="1185"/>
    <p:text>Questo test verifica come le ottimizzazioni hardware per reti floating point in MKL-DNN siano attivate solo per  channel depth multipli di 8</p:text>
    <p:extLst>
      <p:ext uri="{C676402C-5697-4E1C-873F-D02D1690AC5C}">
        <p15:threadingInfo xmlns:p15="http://schemas.microsoft.com/office/powerpoint/2012/main" timeZoneBias="-12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 dt="2018-06-07T22:03:41.067" idx="14">
    <p:pos x="1890" y="1594"/>
    <p:text>Questo test (affetto da molto rumore nelle misure, probabilmente dovuto all'ambiente virtuale condiviso di azure in cui è stato eseguito) mostra chiaramente come le ottimizzazioni per interi necessitino di channel depth multipli di 16.</p:text>
    <p:extLst>
      <p:ext uri="{C676402C-5697-4E1C-873F-D02D1690AC5C}">
        <p15:threadingInfo xmlns:p15="http://schemas.microsoft.com/office/powerpoint/2012/main" timeZoneBias="-120"/>
      </p:ext>
    </p:extLst>
  </p:cm>
</p:cmLst>
</file>

<file path=ppt/media/image1.jpeg>
</file>

<file path=ppt/media/image10.jpg>
</file>

<file path=ppt/media/image11.jp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6/7/18</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391493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92620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48202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3210620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878619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6/7/18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63843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6/7/18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856745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332042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363364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746525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6/7/18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990877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6/7/18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982826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6/7/18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552635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6/7/18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567349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6/7/18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67062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564795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6/7/18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993833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6/7/18</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4149557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omments" Target="../comments/comment6.xml"/><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comments" Target="../comments/comment7.xml"/><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comments" Target="../comments/comment8.xml"/><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706A34-0192-CB4D-AC76-1AC034713507}"/>
              </a:ext>
            </a:extLst>
          </p:cNvPr>
          <p:cNvSpPr>
            <a:spLocks noGrp="1"/>
          </p:cNvSpPr>
          <p:nvPr>
            <p:ph type="ctrTitle"/>
          </p:nvPr>
        </p:nvSpPr>
        <p:spPr/>
        <p:txBody>
          <a:bodyPr/>
          <a:lstStyle/>
          <a:p>
            <a:pPr algn="ctr"/>
            <a:r>
              <a:rPr lang="it-IT" dirty="0"/>
              <a:t>Intel </a:t>
            </a:r>
            <a:r>
              <a:rPr lang="it-IT" dirty="0" err="1"/>
              <a:t>mkl-dnn</a:t>
            </a:r>
            <a:r>
              <a:rPr lang="it-IT" dirty="0"/>
              <a:t> </a:t>
            </a:r>
            <a:r>
              <a:rPr lang="it-IT" dirty="0" err="1"/>
              <a:t>library</a:t>
            </a:r>
            <a:r>
              <a:rPr lang="it-IT" dirty="0"/>
              <a:t> for </a:t>
            </a:r>
            <a:r>
              <a:rPr lang="it-IT" dirty="0" err="1"/>
              <a:t>low-precision</a:t>
            </a:r>
            <a:r>
              <a:rPr lang="it-IT" dirty="0"/>
              <a:t> </a:t>
            </a:r>
            <a:r>
              <a:rPr lang="it-IT" dirty="0" err="1"/>
              <a:t>cnn</a:t>
            </a:r>
            <a:r>
              <a:rPr lang="it-IT" dirty="0"/>
              <a:t> </a:t>
            </a:r>
            <a:r>
              <a:rPr lang="it-IT" dirty="0" err="1"/>
              <a:t>inference</a:t>
            </a:r>
            <a:endParaRPr lang="it-IT" dirty="0"/>
          </a:p>
        </p:txBody>
      </p:sp>
    </p:spTree>
    <p:extLst>
      <p:ext uri="{BB962C8B-B14F-4D97-AF65-F5344CB8AC3E}">
        <p14:creationId xmlns:p14="http://schemas.microsoft.com/office/powerpoint/2010/main" val="1170167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0FBA8-A867-014E-BB77-FDE5598E18B4}"/>
              </a:ext>
            </a:extLst>
          </p:cNvPr>
          <p:cNvSpPr>
            <a:spLocks noGrp="1"/>
          </p:cNvSpPr>
          <p:nvPr>
            <p:ph type="title"/>
          </p:nvPr>
        </p:nvSpPr>
        <p:spPr/>
        <p:txBody>
          <a:bodyPr/>
          <a:lstStyle/>
          <a:p>
            <a:pPr algn="ctr"/>
            <a:r>
              <a:rPr lang="it-IT" dirty="0" err="1"/>
              <a:t>Our</a:t>
            </a:r>
            <a:r>
              <a:rPr lang="it-IT" dirty="0"/>
              <a:t> hardware</a:t>
            </a:r>
          </a:p>
        </p:txBody>
      </p:sp>
      <p:sp>
        <p:nvSpPr>
          <p:cNvPr id="3" name="Content Placeholder 2">
            <a:extLst>
              <a:ext uri="{FF2B5EF4-FFF2-40B4-BE49-F238E27FC236}">
                <a16:creationId xmlns:a16="http://schemas.microsoft.com/office/drawing/2014/main" id="{B13CD633-7660-EC41-8ECF-F172746F19D1}"/>
              </a:ext>
            </a:extLst>
          </p:cNvPr>
          <p:cNvSpPr>
            <a:spLocks noGrp="1"/>
          </p:cNvSpPr>
          <p:nvPr>
            <p:ph idx="1"/>
          </p:nvPr>
        </p:nvSpPr>
        <p:spPr>
          <a:xfrm>
            <a:off x="1419206" y="2399958"/>
            <a:ext cx="2712958" cy="3541714"/>
          </a:xfrm>
        </p:spPr>
        <p:txBody>
          <a:bodyPr>
            <a:normAutofit/>
          </a:bodyPr>
          <a:lstStyle/>
          <a:p>
            <a:pPr marL="0" indent="0" algn="ctr">
              <a:buNone/>
            </a:pPr>
            <a:r>
              <a:rPr lang="it-IT" sz="1800" dirty="0"/>
              <a:t>Intel Celeron CPU 877</a:t>
            </a:r>
          </a:p>
        </p:txBody>
      </p:sp>
      <p:sp>
        <p:nvSpPr>
          <p:cNvPr id="5" name="Content Placeholder 2">
            <a:extLst>
              <a:ext uri="{FF2B5EF4-FFF2-40B4-BE49-F238E27FC236}">
                <a16:creationId xmlns:a16="http://schemas.microsoft.com/office/drawing/2014/main" id="{521E5786-F2D1-1244-AA89-280B9B641C4A}"/>
              </a:ext>
            </a:extLst>
          </p:cNvPr>
          <p:cNvSpPr txBox="1">
            <a:spLocks/>
          </p:cNvSpPr>
          <p:nvPr/>
        </p:nvSpPr>
        <p:spPr>
          <a:xfrm>
            <a:off x="4737933" y="2399958"/>
            <a:ext cx="2712958" cy="3541714"/>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buNone/>
            </a:pPr>
            <a:r>
              <a:rPr lang="it-IT" sz="1800" dirty="0"/>
              <a:t>Intel(</a:t>
            </a:r>
            <a:r>
              <a:rPr lang="it-IT" sz="1800" dirty="0" err="1"/>
              <a:t>R</a:t>
            </a:r>
            <a:r>
              <a:rPr lang="it-IT" sz="1800" dirty="0"/>
              <a:t>) Core(TM) i7-4820K</a:t>
            </a:r>
          </a:p>
        </p:txBody>
      </p:sp>
      <p:sp>
        <p:nvSpPr>
          <p:cNvPr id="6" name="Content Placeholder 2">
            <a:extLst>
              <a:ext uri="{FF2B5EF4-FFF2-40B4-BE49-F238E27FC236}">
                <a16:creationId xmlns:a16="http://schemas.microsoft.com/office/drawing/2014/main" id="{FAD45B52-541D-994D-A191-7ECB99296971}"/>
              </a:ext>
            </a:extLst>
          </p:cNvPr>
          <p:cNvSpPr txBox="1">
            <a:spLocks/>
          </p:cNvSpPr>
          <p:nvPr/>
        </p:nvSpPr>
        <p:spPr>
          <a:xfrm>
            <a:off x="8056660" y="2399958"/>
            <a:ext cx="2712958" cy="3541714"/>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buNone/>
            </a:pPr>
            <a:r>
              <a:rPr lang="it-IT" sz="1800" dirty="0"/>
              <a:t>Intel </a:t>
            </a:r>
            <a:r>
              <a:rPr lang="it-IT" sz="1800" dirty="0" err="1"/>
              <a:t>Xeon</a:t>
            </a:r>
            <a:r>
              <a:rPr lang="it-IT" sz="1800" dirty="0"/>
              <a:t> Platinum 8168</a:t>
            </a:r>
          </a:p>
        </p:txBody>
      </p:sp>
      <p:pic>
        <p:nvPicPr>
          <p:cNvPr id="8" name="Picture 7">
            <a:extLst>
              <a:ext uri="{FF2B5EF4-FFF2-40B4-BE49-F238E27FC236}">
                <a16:creationId xmlns:a16="http://schemas.microsoft.com/office/drawing/2014/main" id="{94CCD125-4D0C-5144-B4CD-E06167475B1A}"/>
              </a:ext>
            </a:extLst>
          </p:cNvPr>
          <p:cNvPicPr>
            <a:picLocks noChangeAspect="1"/>
          </p:cNvPicPr>
          <p:nvPr/>
        </p:nvPicPr>
        <p:blipFill>
          <a:blip r:embed="rId2"/>
          <a:stretch>
            <a:fillRect/>
          </a:stretch>
        </p:blipFill>
        <p:spPr>
          <a:xfrm>
            <a:off x="8425938" y="2966133"/>
            <a:ext cx="1974399" cy="1682188"/>
          </a:xfrm>
          <a:prstGeom prst="rect">
            <a:avLst/>
          </a:prstGeom>
        </p:spPr>
      </p:pic>
      <p:pic>
        <p:nvPicPr>
          <p:cNvPr id="10" name="Picture 9">
            <a:extLst>
              <a:ext uri="{FF2B5EF4-FFF2-40B4-BE49-F238E27FC236}">
                <a16:creationId xmlns:a16="http://schemas.microsoft.com/office/drawing/2014/main" id="{DA1880A4-235B-4640-8C24-A22F3545FE3A}"/>
              </a:ext>
            </a:extLst>
          </p:cNvPr>
          <p:cNvPicPr>
            <a:picLocks noChangeAspect="1"/>
          </p:cNvPicPr>
          <p:nvPr/>
        </p:nvPicPr>
        <p:blipFill>
          <a:blip r:embed="rId3"/>
          <a:stretch>
            <a:fillRect/>
          </a:stretch>
        </p:blipFill>
        <p:spPr>
          <a:xfrm>
            <a:off x="5127740" y="3212403"/>
            <a:ext cx="1933344" cy="1763210"/>
          </a:xfrm>
          <a:prstGeom prst="rect">
            <a:avLst/>
          </a:prstGeom>
        </p:spPr>
      </p:pic>
      <p:pic>
        <p:nvPicPr>
          <p:cNvPr id="13" name="Picture 12">
            <a:extLst>
              <a:ext uri="{FF2B5EF4-FFF2-40B4-BE49-F238E27FC236}">
                <a16:creationId xmlns:a16="http://schemas.microsoft.com/office/drawing/2014/main" id="{908266C1-2CBB-E74D-AAA3-6FA3C99DDA24}"/>
              </a:ext>
            </a:extLst>
          </p:cNvPr>
          <p:cNvPicPr>
            <a:picLocks noChangeAspect="1"/>
          </p:cNvPicPr>
          <p:nvPr/>
        </p:nvPicPr>
        <p:blipFill>
          <a:blip r:embed="rId4"/>
          <a:stretch>
            <a:fillRect/>
          </a:stretch>
        </p:blipFill>
        <p:spPr>
          <a:xfrm>
            <a:off x="8616145" y="5729518"/>
            <a:ext cx="1593984" cy="1030047"/>
          </a:xfrm>
          <a:prstGeom prst="rect">
            <a:avLst/>
          </a:prstGeom>
        </p:spPr>
      </p:pic>
      <p:pic>
        <p:nvPicPr>
          <p:cNvPr id="15" name="Picture 14">
            <a:extLst>
              <a:ext uri="{FF2B5EF4-FFF2-40B4-BE49-F238E27FC236}">
                <a16:creationId xmlns:a16="http://schemas.microsoft.com/office/drawing/2014/main" id="{CC119C10-842B-454C-9F15-B8CAA45B1789}"/>
              </a:ext>
            </a:extLst>
          </p:cNvPr>
          <p:cNvPicPr>
            <a:picLocks noChangeAspect="1"/>
          </p:cNvPicPr>
          <p:nvPr/>
        </p:nvPicPr>
        <p:blipFill>
          <a:blip r:embed="rId5"/>
          <a:stretch>
            <a:fillRect/>
          </a:stretch>
        </p:blipFill>
        <p:spPr>
          <a:xfrm>
            <a:off x="1915610" y="3329721"/>
            <a:ext cx="1596512" cy="1528575"/>
          </a:xfrm>
          <a:prstGeom prst="rect">
            <a:avLst/>
          </a:prstGeom>
        </p:spPr>
      </p:pic>
      <p:sp>
        <p:nvSpPr>
          <p:cNvPr id="4" name="TextBox 3">
            <a:extLst>
              <a:ext uri="{FF2B5EF4-FFF2-40B4-BE49-F238E27FC236}">
                <a16:creationId xmlns:a16="http://schemas.microsoft.com/office/drawing/2014/main" id="{7A1DC120-DB6F-1B42-8D72-3BA7BFACC7AE}"/>
              </a:ext>
            </a:extLst>
          </p:cNvPr>
          <p:cNvSpPr txBox="1"/>
          <p:nvPr/>
        </p:nvSpPr>
        <p:spPr>
          <a:xfrm>
            <a:off x="2365155" y="5215318"/>
            <a:ext cx="821059" cy="369332"/>
          </a:xfrm>
          <a:prstGeom prst="rect">
            <a:avLst/>
          </a:prstGeom>
          <a:noFill/>
        </p:spPr>
        <p:txBody>
          <a:bodyPr wrap="none" rtlCol="0">
            <a:spAutoFit/>
          </a:bodyPr>
          <a:lstStyle/>
          <a:p>
            <a:pPr algn="ctr"/>
            <a:r>
              <a:rPr lang="it-IT" dirty="0"/>
              <a:t>SSE4.2</a:t>
            </a:r>
          </a:p>
        </p:txBody>
      </p:sp>
      <p:sp>
        <p:nvSpPr>
          <p:cNvPr id="11" name="TextBox 10">
            <a:extLst>
              <a:ext uri="{FF2B5EF4-FFF2-40B4-BE49-F238E27FC236}">
                <a16:creationId xmlns:a16="http://schemas.microsoft.com/office/drawing/2014/main" id="{61509AB4-F0E0-A74E-A578-8A175F5F15B5}"/>
              </a:ext>
            </a:extLst>
          </p:cNvPr>
          <p:cNvSpPr txBox="1"/>
          <p:nvPr/>
        </p:nvSpPr>
        <p:spPr>
          <a:xfrm>
            <a:off x="5683882" y="5215318"/>
            <a:ext cx="698396" cy="369332"/>
          </a:xfrm>
          <a:prstGeom prst="rect">
            <a:avLst/>
          </a:prstGeom>
          <a:noFill/>
        </p:spPr>
        <p:txBody>
          <a:bodyPr wrap="none" rtlCol="0">
            <a:spAutoFit/>
          </a:bodyPr>
          <a:lstStyle/>
          <a:p>
            <a:pPr algn="ctr"/>
            <a:r>
              <a:rPr lang="it-IT" dirty="0"/>
              <a:t>AVX2</a:t>
            </a:r>
          </a:p>
        </p:txBody>
      </p:sp>
      <p:sp>
        <p:nvSpPr>
          <p:cNvPr id="12" name="TextBox 11">
            <a:extLst>
              <a:ext uri="{FF2B5EF4-FFF2-40B4-BE49-F238E27FC236}">
                <a16:creationId xmlns:a16="http://schemas.microsoft.com/office/drawing/2014/main" id="{F4775012-630B-D64A-9C23-A11A6E043E4B}"/>
              </a:ext>
            </a:extLst>
          </p:cNvPr>
          <p:cNvSpPr txBox="1"/>
          <p:nvPr/>
        </p:nvSpPr>
        <p:spPr>
          <a:xfrm>
            <a:off x="9002607" y="5215318"/>
            <a:ext cx="951671" cy="369332"/>
          </a:xfrm>
          <a:prstGeom prst="rect">
            <a:avLst/>
          </a:prstGeom>
          <a:noFill/>
        </p:spPr>
        <p:txBody>
          <a:bodyPr wrap="none" rtlCol="0">
            <a:spAutoFit/>
          </a:bodyPr>
          <a:lstStyle/>
          <a:p>
            <a:pPr algn="ctr"/>
            <a:r>
              <a:rPr lang="it-IT" dirty="0"/>
              <a:t>AVX512</a:t>
            </a:r>
          </a:p>
        </p:txBody>
      </p:sp>
    </p:spTree>
    <p:extLst>
      <p:ext uri="{BB962C8B-B14F-4D97-AF65-F5344CB8AC3E}">
        <p14:creationId xmlns:p14="http://schemas.microsoft.com/office/powerpoint/2010/main" val="350190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6" grpId="0"/>
      <p:bldP spid="4" grpId="0"/>
      <p:bldP spid="11" grpId="0"/>
      <p:bldP spid="1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1FBAD-19F0-4141-A70F-E44D10AC1B7E}"/>
              </a:ext>
            </a:extLst>
          </p:cNvPr>
          <p:cNvSpPr>
            <a:spLocks noGrp="1"/>
          </p:cNvSpPr>
          <p:nvPr>
            <p:ph type="title"/>
          </p:nvPr>
        </p:nvSpPr>
        <p:spPr>
          <a:xfrm>
            <a:off x="1141412" y="-118478"/>
            <a:ext cx="9905998" cy="829281"/>
          </a:xfrm>
        </p:spPr>
        <p:txBody>
          <a:bodyPr>
            <a:normAutofit/>
          </a:bodyPr>
          <a:lstStyle/>
          <a:p>
            <a:pPr algn="ctr"/>
            <a:r>
              <a:rPr lang="it-IT" dirty="0" err="1"/>
              <a:t>Our</a:t>
            </a:r>
            <a:r>
              <a:rPr lang="it-IT" dirty="0"/>
              <a:t> </a:t>
            </a:r>
            <a:r>
              <a:rPr lang="it-IT" dirty="0" err="1"/>
              <a:t>benchmarks</a:t>
            </a:r>
            <a:endParaRPr lang="it-IT" dirty="0"/>
          </a:p>
        </p:txBody>
      </p:sp>
      <p:pic>
        <p:nvPicPr>
          <p:cNvPr id="7" name="Content Placeholder 6">
            <a:extLst>
              <a:ext uri="{FF2B5EF4-FFF2-40B4-BE49-F238E27FC236}">
                <a16:creationId xmlns:a16="http://schemas.microsoft.com/office/drawing/2014/main" id="{32AB9F00-10ED-3046-A973-1A256B96CBDD}"/>
              </a:ext>
            </a:extLst>
          </p:cNvPr>
          <p:cNvPicPr>
            <a:picLocks noGrp="1" noChangeAspect="1"/>
          </p:cNvPicPr>
          <p:nvPr>
            <p:ph idx="1"/>
          </p:nvPr>
        </p:nvPicPr>
        <p:blipFill>
          <a:blip r:embed="rId2"/>
          <a:stretch>
            <a:fillRect/>
          </a:stretch>
        </p:blipFill>
        <p:spPr>
          <a:xfrm>
            <a:off x="1358193" y="885663"/>
            <a:ext cx="9468692" cy="5865329"/>
          </a:xfrm>
        </p:spPr>
      </p:pic>
      <p:sp>
        <p:nvSpPr>
          <p:cNvPr id="9" name="TextBox 8">
            <a:extLst>
              <a:ext uri="{FF2B5EF4-FFF2-40B4-BE49-F238E27FC236}">
                <a16:creationId xmlns:a16="http://schemas.microsoft.com/office/drawing/2014/main" id="{7DA1342D-AD34-9E44-91D2-2CF20D6FD530}"/>
              </a:ext>
            </a:extLst>
          </p:cNvPr>
          <p:cNvSpPr txBox="1"/>
          <p:nvPr/>
        </p:nvSpPr>
        <p:spPr>
          <a:xfrm>
            <a:off x="3574234" y="506681"/>
            <a:ext cx="5040354" cy="369332"/>
          </a:xfrm>
          <a:prstGeom prst="rect">
            <a:avLst/>
          </a:prstGeom>
          <a:noFill/>
        </p:spPr>
        <p:txBody>
          <a:bodyPr wrap="none" rtlCol="0">
            <a:spAutoFit/>
          </a:bodyPr>
          <a:lstStyle/>
          <a:p>
            <a:r>
              <a:rPr lang="it-IT" dirty="0"/>
              <a:t>Intel(</a:t>
            </a:r>
            <a:r>
              <a:rPr lang="it-IT" dirty="0" err="1"/>
              <a:t>R</a:t>
            </a:r>
            <a:r>
              <a:rPr lang="it-IT" dirty="0"/>
              <a:t>) Celeron(</a:t>
            </a:r>
            <a:r>
              <a:rPr lang="it-IT" dirty="0" err="1"/>
              <a:t>R</a:t>
            </a:r>
            <a:r>
              <a:rPr lang="it-IT" dirty="0"/>
              <a:t>) CPU 877 @ 1.40GHz (2 </a:t>
            </a:r>
            <a:r>
              <a:rPr lang="it-IT" dirty="0" err="1"/>
              <a:t>Threads</a:t>
            </a:r>
            <a:r>
              <a:rPr lang="it-IT" dirty="0"/>
              <a:t>)</a:t>
            </a:r>
          </a:p>
        </p:txBody>
      </p:sp>
    </p:spTree>
    <p:extLst>
      <p:ext uri="{BB962C8B-B14F-4D97-AF65-F5344CB8AC3E}">
        <p14:creationId xmlns:p14="http://schemas.microsoft.com/office/powerpoint/2010/main" val="9718087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1FBAD-19F0-4141-A70F-E44D10AC1B7E}"/>
              </a:ext>
            </a:extLst>
          </p:cNvPr>
          <p:cNvSpPr>
            <a:spLocks noGrp="1"/>
          </p:cNvSpPr>
          <p:nvPr>
            <p:ph type="title"/>
          </p:nvPr>
        </p:nvSpPr>
        <p:spPr>
          <a:xfrm>
            <a:off x="1141412" y="-137927"/>
            <a:ext cx="9905998" cy="829281"/>
          </a:xfrm>
        </p:spPr>
        <p:txBody>
          <a:bodyPr>
            <a:normAutofit/>
          </a:bodyPr>
          <a:lstStyle/>
          <a:p>
            <a:pPr algn="ctr"/>
            <a:r>
              <a:rPr lang="it-IT" dirty="0" err="1"/>
              <a:t>Our</a:t>
            </a:r>
            <a:r>
              <a:rPr lang="it-IT" dirty="0"/>
              <a:t> </a:t>
            </a:r>
            <a:r>
              <a:rPr lang="it-IT" dirty="0" err="1"/>
              <a:t>benchmarks</a:t>
            </a:r>
            <a:endParaRPr lang="it-IT" dirty="0"/>
          </a:p>
        </p:txBody>
      </p:sp>
      <p:pic>
        <p:nvPicPr>
          <p:cNvPr id="6" name="Content Placeholder 5">
            <a:extLst>
              <a:ext uri="{FF2B5EF4-FFF2-40B4-BE49-F238E27FC236}">
                <a16:creationId xmlns:a16="http://schemas.microsoft.com/office/drawing/2014/main" id="{7B348ED2-D909-DC48-8762-1571D447BFC6}"/>
              </a:ext>
            </a:extLst>
          </p:cNvPr>
          <p:cNvPicPr>
            <a:picLocks noGrp="1" noChangeAspect="1"/>
          </p:cNvPicPr>
          <p:nvPr>
            <p:ph idx="1"/>
          </p:nvPr>
        </p:nvPicPr>
        <p:blipFill>
          <a:blip r:embed="rId2"/>
          <a:stretch>
            <a:fillRect/>
          </a:stretch>
        </p:blipFill>
        <p:spPr>
          <a:xfrm>
            <a:off x="1378423" y="844976"/>
            <a:ext cx="9429007" cy="5896413"/>
          </a:xfrm>
        </p:spPr>
      </p:pic>
      <p:sp>
        <p:nvSpPr>
          <p:cNvPr id="9" name="TextBox 8">
            <a:extLst>
              <a:ext uri="{FF2B5EF4-FFF2-40B4-BE49-F238E27FC236}">
                <a16:creationId xmlns:a16="http://schemas.microsoft.com/office/drawing/2014/main" id="{7DA1342D-AD34-9E44-91D2-2CF20D6FD530}"/>
              </a:ext>
            </a:extLst>
          </p:cNvPr>
          <p:cNvSpPr txBox="1"/>
          <p:nvPr/>
        </p:nvSpPr>
        <p:spPr>
          <a:xfrm>
            <a:off x="3413489" y="475644"/>
            <a:ext cx="5448928" cy="369332"/>
          </a:xfrm>
          <a:prstGeom prst="rect">
            <a:avLst/>
          </a:prstGeom>
          <a:noFill/>
        </p:spPr>
        <p:txBody>
          <a:bodyPr wrap="none" rtlCol="0">
            <a:spAutoFit/>
          </a:bodyPr>
          <a:lstStyle/>
          <a:p>
            <a:r>
              <a:rPr lang="it-IT" dirty="0"/>
              <a:t>Intel(</a:t>
            </a:r>
            <a:r>
              <a:rPr lang="it-IT" dirty="0" err="1"/>
              <a:t>R</a:t>
            </a:r>
            <a:r>
              <a:rPr lang="it-IT" dirty="0"/>
              <a:t>) Core(TM) i7-4820K CPU @ 3.70GHz (8 </a:t>
            </a:r>
            <a:r>
              <a:rPr lang="it-IT" dirty="0" err="1"/>
              <a:t>Threads</a:t>
            </a:r>
            <a:r>
              <a:rPr lang="it-IT" dirty="0"/>
              <a:t>)</a:t>
            </a:r>
          </a:p>
        </p:txBody>
      </p:sp>
    </p:spTree>
    <p:extLst>
      <p:ext uri="{BB962C8B-B14F-4D97-AF65-F5344CB8AC3E}">
        <p14:creationId xmlns:p14="http://schemas.microsoft.com/office/powerpoint/2010/main" val="42700355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1FBAD-19F0-4141-A70F-E44D10AC1B7E}"/>
              </a:ext>
            </a:extLst>
          </p:cNvPr>
          <p:cNvSpPr>
            <a:spLocks noGrp="1"/>
          </p:cNvSpPr>
          <p:nvPr>
            <p:ph type="title"/>
          </p:nvPr>
        </p:nvSpPr>
        <p:spPr>
          <a:xfrm>
            <a:off x="1141412" y="-99022"/>
            <a:ext cx="9905998" cy="829281"/>
          </a:xfrm>
        </p:spPr>
        <p:txBody>
          <a:bodyPr>
            <a:normAutofit/>
          </a:bodyPr>
          <a:lstStyle/>
          <a:p>
            <a:pPr algn="ctr"/>
            <a:r>
              <a:rPr lang="it-IT" dirty="0" err="1"/>
              <a:t>Our</a:t>
            </a:r>
            <a:r>
              <a:rPr lang="it-IT" dirty="0"/>
              <a:t> </a:t>
            </a:r>
            <a:r>
              <a:rPr lang="it-IT" dirty="0" err="1"/>
              <a:t>benchmarks</a:t>
            </a:r>
            <a:endParaRPr lang="it-IT" dirty="0"/>
          </a:p>
        </p:txBody>
      </p:sp>
      <p:pic>
        <p:nvPicPr>
          <p:cNvPr id="7" name="Content Placeholder 6">
            <a:extLst>
              <a:ext uri="{FF2B5EF4-FFF2-40B4-BE49-F238E27FC236}">
                <a16:creationId xmlns:a16="http://schemas.microsoft.com/office/drawing/2014/main" id="{134F246F-2C0E-3141-B880-C327737EF89B}"/>
              </a:ext>
            </a:extLst>
          </p:cNvPr>
          <p:cNvPicPr>
            <a:picLocks noGrp="1" noChangeAspect="1"/>
          </p:cNvPicPr>
          <p:nvPr>
            <p:ph idx="1"/>
          </p:nvPr>
        </p:nvPicPr>
        <p:blipFill>
          <a:blip r:embed="rId2"/>
          <a:stretch>
            <a:fillRect/>
          </a:stretch>
        </p:blipFill>
        <p:spPr>
          <a:xfrm>
            <a:off x="1455470" y="856563"/>
            <a:ext cx="9507602" cy="5889432"/>
          </a:xfrm>
        </p:spPr>
      </p:pic>
      <p:sp>
        <p:nvSpPr>
          <p:cNvPr id="3" name="TextBox 2">
            <a:extLst>
              <a:ext uri="{FF2B5EF4-FFF2-40B4-BE49-F238E27FC236}">
                <a16:creationId xmlns:a16="http://schemas.microsoft.com/office/drawing/2014/main" id="{B59D9749-FE0F-3E47-9260-D39065DC786C}"/>
              </a:ext>
            </a:extLst>
          </p:cNvPr>
          <p:cNvSpPr txBox="1"/>
          <p:nvPr/>
        </p:nvSpPr>
        <p:spPr>
          <a:xfrm>
            <a:off x="3335004" y="487231"/>
            <a:ext cx="5742278" cy="369332"/>
          </a:xfrm>
          <a:prstGeom prst="rect">
            <a:avLst/>
          </a:prstGeom>
          <a:noFill/>
        </p:spPr>
        <p:txBody>
          <a:bodyPr wrap="none" rtlCol="0">
            <a:spAutoFit/>
          </a:bodyPr>
          <a:lstStyle/>
          <a:p>
            <a:r>
              <a:rPr lang="it-IT" dirty="0"/>
              <a:t>Intel(</a:t>
            </a:r>
            <a:r>
              <a:rPr lang="it-IT" dirty="0" err="1"/>
              <a:t>R</a:t>
            </a:r>
            <a:r>
              <a:rPr lang="it-IT" dirty="0"/>
              <a:t>) </a:t>
            </a:r>
            <a:r>
              <a:rPr lang="it-IT" dirty="0" err="1"/>
              <a:t>Xeon</a:t>
            </a:r>
            <a:r>
              <a:rPr lang="it-IT" dirty="0"/>
              <a:t>(</a:t>
            </a:r>
            <a:r>
              <a:rPr lang="it-IT" dirty="0" err="1"/>
              <a:t>R</a:t>
            </a:r>
            <a:r>
              <a:rPr lang="it-IT" dirty="0"/>
              <a:t>) Platinum 8168 CPU @ 2.70GHz (8 </a:t>
            </a:r>
            <a:r>
              <a:rPr lang="it-IT" dirty="0" err="1"/>
              <a:t>Threads</a:t>
            </a:r>
            <a:r>
              <a:rPr lang="it-IT" dirty="0"/>
              <a:t>)</a:t>
            </a:r>
          </a:p>
        </p:txBody>
      </p:sp>
    </p:spTree>
    <p:extLst>
      <p:ext uri="{BB962C8B-B14F-4D97-AF65-F5344CB8AC3E}">
        <p14:creationId xmlns:p14="http://schemas.microsoft.com/office/powerpoint/2010/main" val="33425725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1FBAD-19F0-4141-A70F-E44D10AC1B7E}"/>
              </a:ext>
            </a:extLst>
          </p:cNvPr>
          <p:cNvSpPr>
            <a:spLocks noGrp="1"/>
          </p:cNvSpPr>
          <p:nvPr>
            <p:ph type="title"/>
          </p:nvPr>
        </p:nvSpPr>
        <p:spPr>
          <a:xfrm>
            <a:off x="1141412" y="-128206"/>
            <a:ext cx="9905998" cy="829281"/>
          </a:xfrm>
        </p:spPr>
        <p:txBody>
          <a:bodyPr>
            <a:normAutofit/>
          </a:bodyPr>
          <a:lstStyle/>
          <a:p>
            <a:pPr algn="ctr"/>
            <a:r>
              <a:rPr lang="it-IT" dirty="0" err="1"/>
              <a:t>Our</a:t>
            </a:r>
            <a:r>
              <a:rPr lang="it-IT" dirty="0"/>
              <a:t> </a:t>
            </a:r>
            <a:r>
              <a:rPr lang="it-IT" dirty="0" err="1"/>
              <a:t>benchmarks</a:t>
            </a:r>
            <a:endParaRPr lang="it-IT" dirty="0"/>
          </a:p>
        </p:txBody>
      </p:sp>
      <p:pic>
        <p:nvPicPr>
          <p:cNvPr id="7" name="Content Placeholder 6">
            <a:extLst>
              <a:ext uri="{FF2B5EF4-FFF2-40B4-BE49-F238E27FC236}">
                <a16:creationId xmlns:a16="http://schemas.microsoft.com/office/drawing/2014/main" id="{DB8FAD93-4DF5-4746-90EA-17A9145B820C}"/>
              </a:ext>
            </a:extLst>
          </p:cNvPr>
          <p:cNvPicPr>
            <a:picLocks noGrp="1" noChangeAspect="1"/>
          </p:cNvPicPr>
          <p:nvPr>
            <p:ph idx="1"/>
          </p:nvPr>
        </p:nvPicPr>
        <p:blipFill>
          <a:blip r:embed="rId2"/>
          <a:stretch>
            <a:fillRect/>
          </a:stretch>
        </p:blipFill>
        <p:spPr>
          <a:xfrm>
            <a:off x="1235407" y="807924"/>
            <a:ext cx="9718008" cy="5980313"/>
          </a:xfrm>
        </p:spPr>
      </p:pic>
      <p:sp>
        <p:nvSpPr>
          <p:cNvPr id="3" name="TextBox 2">
            <a:extLst>
              <a:ext uri="{FF2B5EF4-FFF2-40B4-BE49-F238E27FC236}">
                <a16:creationId xmlns:a16="http://schemas.microsoft.com/office/drawing/2014/main" id="{B59D9749-FE0F-3E47-9260-D39065DC786C}"/>
              </a:ext>
            </a:extLst>
          </p:cNvPr>
          <p:cNvSpPr txBox="1"/>
          <p:nvPr/>
        </p:nvSpPr>
        <p:spPr>
          <a:xfrm>
            <a:off x="3223272" y="438592"/>
            <a:ext cx="5742278" cy="369332"/>
          </a:xfrm>
          <a:prstGeom prst="rect">
            <a:avLst/>
          </a:prstGeom>
          <a:noFill/>
        </p:spPr>
        <p:txBody>
          <a:bodyPr wrap="none" rtlCol="0">
            <a:spAutoFit/>
          </a:bodyPr>
          <a:lstStyle/>
          <a:p>
            <a:r>
              <a:rPr lang="it-IT" dirty="0"/>
              <a:t>Intel(</a:t>
            </a:r>
            <a:r>
              <a:rPr lang="it-IT" dirty="0" err="1"/>
              <a:t>R</a:t>
            </a:r>
            <a:r>
              <a:rPr lang="it-IT" dirty="0"/>
              <a:t>) </a:t>
            </a:r>
            <a:r>
              <a:rPr lang="it-IT" dirty="0" err="1"/>
              <a:t>Xeon</a:t>
            </a:r>
            <a:r>
              <a:rPr lang="it-IT" dirty="0"/>
              <a:t>(</a:t>
            </a:r>
            <a:r>
              <a:rPr lang="it-IT" dirty="0" err="1"/>
              <a:t>R</a:t>
            </a:r>
            <a:r>
              <a:rPr lang="it-IT" dirty="0"/>
              <a:t>) Platinum 8168 CPU @ 2.70GHz (8 </a:t>
            </a:r>
            <a:r>
              <a:rPr lang="it-IT" dirty="0" err="1"/>
              <a:t>Threads</a:t>
            </a:r>
            <a:r>
              <a:rPr lang="it-IT" dirty="0"/>
              <a:t>)</a:t>
            </a:r>
          </a:p>
        </p:txBody>
      </p:sp>
    </p:spTree>
    <p:extLst>
      <p:ext uri="{BB962C8B-B14F-4D97-AF65-F5344CB8AC3E}">
        <p14:creationId xmlns:p14="http://schemas.microsoft.com/office/powerpoint/2010/main" val="23770217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1FBAD-19F0-4141-A70F-E44D10AC1B7E}"/>
              </a:ext>
            </a:extLst>
          </p:cNvPr>
          <p:cNvSpPr>
            <a:spLocks noGrp="1"/>
          </p:cNvSpPr>
          <p:nvPr>
            <p:ph type="title"/>
          </p:nvPr>
        </p:nvSpPr>
        <p:spPr>
          <a:xfrm>
            <a:off x="1141412" y="-108745"/>
            <a:ext cx="9905998" cy="829281"/>
          </a:xfrm>
        </p:spPr>
        <p:txBody>
          <a:bodyPr>
            <a:normAutofit/>
          </a:bodyPr>
          <a:lstStyle/>
          <a:p>
            <a:pPr algn="ctr"/>
            <a:r>
              <a:rPr lang="it-IT" dirty="0" err="1"/>
              <a:t>Our</a:t>
            </a:r>
            <a:r>
              <a:rPr lang="it-IT" dirty="0"/>
              <a:t> </a:t>
            </a:r>
            <a:r>
              <a:rPr lang="it-IT" dirty="0" err="1"/>
              <a:t>benchmarks</a:t>
            </a:r>
            <a:endParaRPr lang="it-IT" dirty="0"/>
          </a:p>
        </p:txBody>
      </p:sp>
      <p:pic>
        <p:nvPicPr>
          <p:cNvPr id="7" name="Content Placeholder 6">
            <a:extLst>
              <a:ext uri="{FF2B5EF4-FFF2-40B4-BE49-F238E27FC236}">
                <a16:creationId xmlns:a16="http://schemas.microsoft.com/office/drawing/2014/main" id="{2A33DB97-1097-4D4A-AB07-4F8CB4C52314}"/>
              </a:ext>
            </a:extLst>
          </p:cNvPr>
          <p:cNvPicPr>
            <a:picLocks noGrp="1" noChangeAspect="1"/>
          </p:cNvPicPr>
          <p:nvPr>
            <p:ph idx="1"/>
          </p:nvPr>
        </p:nvPicPr>
        <p:blipFill>
          <a:blip r:embed="rId2"/>
          <a:stretch>
            <a:fillRect/>
          </a:stretch>
        </p:blipFill>
        <p:spPr>
          <a:xfrm>
            <a:off x="1275198" y="990207"/>
            <a:ext cx="9772212" cy="5569478"/>
          </a:xfrm>
        </p:spPr>
      </p:pic>
      <p:sp>
        <p:nvSpPr>
          <p:cNvPr id="3" name="TextBox 2">
            <a:extLst>
              <a:ext uri="{FF2B5EF4-FFF2-40B4-BE49-F238E27FC236}">
                <a16:creationId xmlns:a16="http://schemas.microsoft.com/office/drawing/2014/main" id="{B59D9749-FE0F-3E47-9260-D39065DC786C}"/>
              </a:ext>
            </a:extLst>
          </p:cNvPr>
          <p:cNvSpPr txBox="1"/>
          <p:nvPr/>
        </p:nvSpPr>
        <p:spPr>
          <a:xfrm>
            <a:off x="3221708" y="535870"/>
            <a:ext cx="5742278" cy="369332"/>
          </a:xfrm>
          <a:prstGeom prst="rect">
            <a:avLst/>
          </a:prstGeom>
          <a:noFill/>
        </p:spPr>
        <p:txBody>
          <a:bodyPr wrap="none" rtlCol="0">
            <a:spAutoFit/>
          </a:bodyPr>
          <a:lstStyle/>
          <a:p>
            <a:r>
              <a:rPr lang="it-IT" dirty="0"/>
              <a:t>Intel(</a:t>
            </a:r>
            <a:r>
              <a:rPr lang="it-IT" dirty="0" err="1"/>
              <a:t>R</a:t>
            </a:r>
            <a:r>
              <a:rPr lang="it-IT" dirty="0"/>
              <a:t>) </a:t>
            </a:r>
            <a:r>
              <a:rPr lang="it-IT" dirty="0" err="1"/>
              <a:t>Xeon</a:t>
            </a:r>
            <a:r>
              <a:rPr lang="it-IT" dirty="0"/>
              <a:t>(</a:t>
            </a:r>
            <a:r>
              <a:rPr lang="it-IT" dirty="0" err="1"/>
              <a:t>R</a:t>
            </a:r>
            <a:r>
              <a:rPr lang="it-IT" dirty="0"/>
              <a:t>) Platinum 8168 CPU @ 2.70GHz (8 </a:t>
            </a:r>
            <a:r>
              <a:rPr lang="it-IT" dirty="0" err="1"/>
              <a:t>Threads</a:t>
            </a:r>
            <a:r>
              <a:rPr lang="it-IT" dirty="0"/>
              <a:t>)</a:t>
            </a:r>
          </a:p>
        </p:txBody>
      </p:sp>
    </p:spTree>
    <p:extLst>
      <p:ext uri="{BB962C8B-B14F-4D97-AF65-F5344CB8AC3E}">
        <p14:creationId xmlns:p14="http://schemas.microsoft.com/office/powerpoint/2010/main" val="37630203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1FBAD-19F0-4141-A70F-E44D10AC1B7E}"/>
              </a:ext>
            </a:extLst>
          </p:cNvPr>
          <p:cNvSpPr>
            <a:spLocks noGrp="1"/>
          </p:cNvSpPr>
          <p:nvPr>
            <p:ph type="title"/>
          </p:nvPr>
        </p:nvSpPr>
        <p:spPr>
          <a:xfrm>
            <a:off x="1141412" y="-108745"/>
            <a:ext cx="9905998" cy="829281"/>
          </a:xfrm>
        </p:spPr>
        <p:txBody>
          <a:bodyPr>
            <a:normAutofit/>
          </a:bodyPr>
          <a:lstStyle/>
          <a:p>
            <a:pPr algn="ctr"/>
            <a:r>
              <a:rPr lang="it-IT" dirty="0" err="1"/>
              <a:t>Our</a:t>
            </a:r>
            <a:r>
              <a:rPr lang="it-IT" dirty="0"/>
              <a:t> </a:t>
            </a:r>
            <a:r>
              <a:rPr lang="it-IT" dirty="0" err="1"/>
              <a:t>benchmarks</a:t>
            </a:r>
            <a:endParaRPr lang="it-IT" dirty="0"/>
          </a:p>
        </p:txBody>
      </p:sp>
      <p:pic>
        <p:nvPicPr>
          <p:cNvPr id="6" name="Content Placeholder 5">
            <a:extLst>
              <a:ext uri="{FF2B5EF4-FFF2-40B4-BE49-F238E27FC236}">
                <a16:creationId xmlns:a16="http://schemas.microsoft.com/office/drawing/2014/main" id="{20D90D82-22E0-6C4F-B115-EDBD5620DA54}"/>
              </a:ext>
            </a:extLst>
          </p:cNvPr>
          <p:cNvPicPr>
            <a:picLocks noGrp="1" noChangeAspect="1"/>
          </p:cNvPicPr>
          <p:nvPr>
            <p:ph idx="1"/>
          </p:nvPr>
        </p:nvPicPr>
        <p:blipFill>
          <a:blip r:embed="rId2"/>
          <a:stretch>
            <a:fillRect/>
          </a:stretch>
        </p:blipFill>
        <p:spPr>
          <a:xfrm>
            <a:off x="1206700" y="1017561"/>
            <a:ext cx="9775422" cy="5571307"/>
          </a:xfrm>
        </p:spPr>
      </p:pic>
      <p:sp>
        <p:nvSpPr>
          <p:cNvPr id="3" name="TextBox 2">
            <a:extLst>
              <a:ext uri="{FF2B5EF4-FFF2-40B4-BE49-F238E27FC236}">
                <a16:creationId xmlns:a16="http://schemas.microsoft.com/office/drawing/2014/main" id="{B59D9749-FE0F-3E47-9260-D39065DC786C}"/>
              </a:ext>
            </a:extLst>
          </p:cNvPr>
          <p:cNvSpPr txBox="1"/>
          <p:nvPr/>
        </p:nvSpPr>
        <p:spPr>
          <a:xfrm>
            <a:off x="3223272" y="467776"/>
            <a:ext cx="5742278" cy="369332"/>
          </a:xfrm>
          <a:prstGeom prst="rect">
            <a:avLst/>
          </a:prstGeom>
          <a:noFill/>
        </p:spPr>
        <p:txBody>
          <a:bodyPr wrap="none" rtlCol="0">
            <a:spAutoFit/>
          </a:bodyPr>
          <a:lstStyle/>
          <a:p>
            <a:r>
              <a:rPr lang="it-IT" dirty="0"/>
              <a:t>Intel(</a:t>
            </a:r>
            <a:r>
              <a:rPr lang="it-IT" dirty="0" err="1"/>
              <a:t>R</a:t>
            </a:r>
            <a:r>
              <a:rPr lang="it-IT" dirty="0"/>
              <a:t>) </a:t>
            </a:r>
            <a:r>
              <a:rPr lang="it-IT" dirty="0" err="1"/>
              <a:t>Xeon</a:t>
            </a:r>
            <a:r>
              <a:rPr lang="it-IT" dirty="0"/>
              <a:t>(</a:t>
            </a:r>
            <a:r>
              <a:rPr lang="it-IT" dirty="0" err="1"/>
              <a:t>R</a:t>
            </a:r>
            <a:r>
              <a:rPr lang="it-IT" dirty="0"/>
              <a:t>) Platinum 8168 CPU @ 2.70GHz (8 </a:t>
            </a:r>
            <a:r>
              <a:rPr lang="it-IT" dirty="0" err="1"/>
              <a:t>Threads</a:t>
            </a:r>
            <a:r>
              <a:rPr lang="it-IT" dirty="0"/>
              <a:t>)</a:t>
            </a:r>
          </a:p>
        </p:txBody>
      </p:sp>
    </p:spTree>
    <p:extLst>
      <p:ext uri="{BB962C8B-B14F-4D97-AF65-F5344CB8AC3E}">
        <p14:creationId xmlns:p14="http://schemas.microsoft.com/office/powerpoint/2010/main" val="22006624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1FBAD-19F0-4141-A70F-E44D10AC1B7E}"/>
              </a:ext>
            </a:extLst>
          </p:cNvPr>
          <p:cNvSpPr>
            <a:spLocks noGrp="1"/>
          </p:cNvSpPr>
          <p:nvPr>
            <p:ph type="title"/>
          </p:nvPr>
        </p:nvSpPr>
        <p:spPr>
          <a:xfrm>
            <a:off x="1141412" y="-108745"/>
            <a:ext cx="9905998" cy="829281"/>
          </a:xfrm>
        </p:spPr>
        <p:txBody>
          <a:bodyPr>
            <a:normAutofit/>
          </a:bodyPr>
          <a:lstStyle/>
          <a:p>
            <a:pPr algn="ctr"/>
            <a:r>
              <a:rPr lang="it-IT" dirty="0" err="1"/>
              <a:t>Our</a:t>
            </a:r>
            <a:r>
              <a:rPr lang="it-IT" dirty="0"/>
              <a:t> </a:t>
            </a:r>
            <a:r>
              <a:rPr lang="it-IT" dirty="0" err="1"/>
              <a:t>benchmarks</a:t>
            </a:r>
            <a:endParaRPr lang="it-IT" dirty="0"/>
          </a:p>
        </p:txBody>
      </p:sp>
      <p:sp>
        <p:nvSpPr>
          <p:cNvPr id="3" name="TextBox 2">
            <a:extLst>
              <a:ext uri="{FF2B5EF4-FFF2-40B4-BE49-F238E27FC236}">
                <a16:creationId xmlns:a16="http://schemas.microsoft.com/office/drawing/2014/main" id="{B59D9749-FE0F-3E47-9260-D39065DC786C}"/>
              </a:ext>
            </a:extLst>
          </p:cNvPr>
          <p:cNvSpPr txBox="1"/>
          <p:nvPr/>
        </p:nvSpPr>
        <p:spPr>
          <a:xfrm>
            <a:off x="3223272" y="467776"/>
            <a:ext cx="5742278" cy="369332"/>
          </a:xfrm>
          <a:prstGeom prst="rect">
            <a:avLst/>
          </a:prstGeom>
          <a:noFill/>
        </p:spPr>
        <p:txBody>
          <a:bodyPr wrap="none" rtlCol="0">
            <a:spAutoFit/>
          </a:bodyPr>
          <a:lstStyle/>
          <a:p>
            <a:r>
              <a:rPr lang="it-IT" dirty="0"/>
              <a:t>Intel(</a:t>
            </a:r>
            <a:r>
              <a:rPr lang="it-IT" dirty="0" err="1"/>
              <a:t>R</a:t>
            </a:r>
            <a:r>
              <a:rPr lang="it-IT" dirty="0"/>
              <a:t>) </a:t>
            </a:r>
            <a:r>
              <a:rPr lang="it-IT" dirty="0" err="1"/>
              <a:t>Xeon</a:t>
            </a:r>
            <a:r>
              <a:rPr lang="it-IT" dirty="0"/>
              <a:t>(</a:t>
            </a:r>
            <a:r>
              <a:rPr lang="it-IT" dirty="0" err="1"/>
              <a:t>R</a:t>
            </a:r>
            <a:r>
              <a:rPr lang="it-IT" dirty="0"/>
              <a:t>) Platinum 8168 CPU @ 2.70GHz (8 </a:t>
            </a:r>
            <a:r>
              <a:rPr lang="it-IT" dirty="0" err="1"/>
              <a:t>Threads</a:t>
            </a:r>
            <a:r>
              <a:rPr lang="it-IT" dirty="0"/>
              <a:t>)</a:t>
            </a:r>
          </a:p>
        </p:txBody>
      </p:sp>
      <p:pic>
        <p:nvPicPr>
          <p:cNvPr id="8" name="Content Placeholder 7">
            <a:extLst>
              <a:ext uri="{FF2B5EF4-FFF2-40B4-BE49-F238E27FC236}">
                <a16:creationId xmlns:a16="http://schemas.microsoft.com/office/drawing/2014/main" id="{BE1856CE-2EF3-1040-9B1C-4310F68C7C29}"/>
              </a:ext>
            </a:extLst>
          </p:cNvPr>
          <p:cNvPicPr>
            <a:picLocks noGrp="1" noChangeAspect="1"/>
          </p:cNvPicPr>
          <p:nvPr>
            <p:ph idx="1"/>
          </p:nvPr>
        </p:nvPicPr>
        <p:blipFill>
          <a:blip r:embed="rId2"/>
          <a:stretch>
            <a:fillRect/>
          </a:stretch>
        </p:blipFill>
        <p:spPr>
          <a:xfrm>
            <a:off x="677242" y="1029620"/>
            <a:ext cx="10849011" cy="5524754"/>
          </a:xfrm>
        </p:spPr>
      </p:pic>
    </p:spTree>
    <p:extLst>
      <p:ext uri="{BB962C8B-B14F-4D97-AF65-F5344CB8AC3E}">
        <p14:creationId xmlns:p14="http://schemas.microsoft.com/office/powerpoint/2010/main" val="42619781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1FBAD-19F0-4141-A70F-E44D10AC1B7E}"/>
              </a:ext>
            </a:extLst>
          </p:cNvPr>
          <p:cNvSpPr>
            <a:spLocks noGrp="1"/>
          </p:cNvSpPr>
          <p:nvPr>
            <p:ph type="title"/>
          </p:nvPr>
        </p:nvSpPr>
        <p:spPr>
          <a:xfrm>
            <a:off x="1141412" y="-108745"/>
            <a:ext cx="9905998" cy="829281"/>
          </a:xfrm>
        </p:spPr>
        <p:txBody>
          <a:bodyPr>
            <a:normAutofit/>
          </a:bodyPr>
          <a:lstStyle/>
          <a:p>
            <a:pPr algn="ctr"/>
            <a:r>
              <a:rPr lang="it-IT" dirty="0" err="1"/>
              <a:t>Our</a:t>
            </a:r>
            <a:r>
              <a:rPr lang="it-IT" dirty="0"/>
              <a:t> </a:t>
            </a:r>
            <a:r>
              <a:rPr lang="it-IT" dirty="0" err="1"/>
              <a:t>benchmarks</a:t>
            </a:r>
            <a:endParaRPr lang="it-IT" dirty="0"/>
          </a:p>
        </p:txBody>
      </p:sp>
      <p:pic>
        <p:nvPicPr>
          <p:cNvPr id="8" name="Content Placeholder 7">
            <a:extLst>
              <a:ext uri="{FF2B5EF4-FFF2-40B4-BE49-F238E27FC236}">
                <a16:creationId xmlns:a16="http://schemas.microsoft.com/office/drawing/2014/main" id="{50D51760-F79F-CD43-8E78-E8110E21B91B}"/>
              </a:ext>
            </a:extLst>
          </p:cNvPr>
          <p:cNvPicPr>
            <a:picLocks noGrp="1" noChangeAspect="1"/>
          </p:cNvPicPr>
          <p:nvPr>
            <p:ph idx="1"/>
          </p:nvPr>
        </p:nvPicPr>
        <p:blipFill>
          <a:blip r:embed="rId2"/>
          <a:stretch>
            <a:fillRect/>
          </a:stretch>
        </p:blipFill>
        <p:spPr>
          <a:xfrm>
            <a:off x="645821" y="970308"/>
            <a:ext cx="10894139" cy="5547735"/>
          </a:xfrm>
        </p:spPr>
      </p:pic>
      <p:sp>
        <p:nvSpPr>
          <p:cNvPr id="3" name="TextBox 2">
            <a:extLst>
              <a:ext uri="{FF2B5EF4-FFF2-40B4-BE49-F238E27FC236}">
                <a16:creationId xmlns:a16="http://schemas.microsoft.com/office/drawing/2014/main" id="{B59D9749-FE0F-3E47-9260-D39065DC786C}"/>
              </a:ext>
            </a:extLst>
          </p:cNvPr>
          <p:cNvSpPr txBox="1"/>
          <p:nvPr/>
        </p:nvSpPr>
        <p:spPr>
          <a:xfrm>
            <a:off x="3223272" y="467776"/>
            <a:ext cx="5742278" cy="369332"/>
          </a:xfrm>
          <a:prstGeom prst="rect">
            <a:avLst/>
          </a:prstGeom>
          <a:noFill/>
        </p:spPr>
        <p:txBody>
          <a:bodyPr wrap="none" rtlCol="0">
            <a:spAutoFit/>
          </a:bodyPr>
          <a:lstStyle/>
          <a:p>
            <a:r>
              <a:rPr lang="it-IT" dirty="0"/>
              <a:t>Intel(</a:t>
            </a:r>
            <a:r>
              <a:rPr lang="it-IT" dirty="0" err="1"/>
              <a:t>R</a:t>
            </a:r>
            <a:r>
              <a:rPr lang="it-IT" dirty="0"/>
              <a:t>) </a:t>
            </a:r>
            <a:r>
              <a:rPr lang="it-IT" dirty="0" err="1"/>
              <a:t>Xeon</a:t>
            </a:r>
            <a:r>
              <a:rPr lang="it-IT" dirty="0"/>
              <a:t>(</a:t>
            </a:r>
            <a:r>
              <a:rPr lang="it-IT" dirty="0" err="1"/>
              <a:t>R</a:t>
            </a:r>
            <a:r>
              <a:rPr lang="it-IT" dirty="0"/>
              <a:t>) Platinum 8168 CPU @ 2.70GHz (8 </a:t>
            </a:r>
            <a:r>
              <a:rPr lang="it-IT" dirty="0" err="1"/>
              <a:t>Threads</a:t>
            </a:r>
            <a:r>
              <a:rPr lang="it-IT" dirty="0"/>
              <a:t>)</a:t>
            </a:r>
          </a:p>
        </p:txBody>
      </p:sp>
    </p:spTree>
    <p:extLst>
      <p:ext uri="{BB962C8B-B14F-4D97-AF65-F5344CB8AC3E}">
        <p14:creationId xmlns:p14="http://schemas.microsoft.com/office/powerpoint/2010/main" val="26664780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6285C-056A-1E45-B07C-7F0B08D84AD6}"/>
              </a:ext>
            </a:extLst>
          </p:cNvPr>
          <p:cNvSpPr>
            <a:spLocks noGrp="1"/>
          </p:cNvSpPr>
          <p:nvPr>
            <p:ph type="title"/>
          </p:nvPr>
        </p:nvSpPr>
        <p:spPr/>
        <p:txBody>
          <a:bodyPr/>
          <a:lstStyle/>
          <a:p>
            <a:pPr algn="ctr"/>
            <a:r>
              <a:rPr lang="it-IT" dirty="0"/>
              <a:t>The </a:t>
            </a:r>
            <a:r>
              <a:rPr lang="it-IT" dirty="0" err="1"/>
              <a:t>problem</a:t>
            </a:r>
            <a:endParaRPr lang="it-IT" dirty="0"/>
          </a:p>
        </p:txBody>
      </p:sp>
      <p:sp>
        <p:nvSpPr>
          <p:cNvPr id="3" name="Content Placeholder 2">
            <a:extLst>
              <a:ext uri="{FF2B5EF4-FFF2-40B4-BE49-F238E27FC236}">
                <a16:creationId xmlns:a16="http://schemas.microsoft.com/office/drawing/2014/main" id="{964BD6BD-8490-5A41-BA9A-A5926D83A16A}"/>
              </a:ext>
            </a:extLst>
          </p:cNvPr>
          <p:cNvSpPr>
            <a:spLocks noGrp="1"/>
          </p:cNvSpPr>
          <p:nvPr>
            <p:ph idx="1"/>
          </p:nvPr>
        </p:nvSpPr>
        <p:spPr/>
        <p:txBody>
          <a:bodyPr>
            <a:normAutofit fontScale="92500" lnSpcReduction="10000"/>
          </a:bodyPr>
          <a:lstStyle/>
          <a:p>
            <a:pPr marL="0" indent="0">
              <a:buNone/>
            </a:pPr>
            <a:r>
              <a:rPr lang="it-IT" dirty="0" err="1"/>
              <a:t>We</a:t>
            </a:r>
            <a:r>
              <a:rPr lang="it-IT" dirty="0"/>
              <a:t> </a:t>
            </a:r>
            <a:r>
              <a:rPr lang="it-IT" dirty="0" err="1"/>
              <a:t>need</a:t>
            </a:r>
            <a:r>
              <a:rPr lang="it-IT" dirty="0"/>
              <a:t> to </a:t>
            </a:r>
            <a:r>
              <a:rPr lang="it-IT" dirty="0" err="1"/>
              <a:t>improve</a:t>
            </a:r>
            <a:r>
              <a:rPr lang="it-IT" dirty="0"/>
              <a:t> the performances of </a:t>
            </a:r>
            <a:r>
              <a:rPr lang="it-IT" dirty="0" err="1"/>
              <a:t>using</a:t>
            </a:r>
            <a:r>
              <a:rPr lang="it-IT" dirty="0"/>
              <a:t> </a:t>
            </a:r>
            <a:r>
              <a:rPr lang="it-IT" dirty="0" err="1"/>
              <a:t>deep</a:t>
            </a:r>
            <a:r>
              <a:rPr lang="it-IT" dirty="0"/>
              <a:t> </a:t>
            </a:r>
            <a:r>
              <a:rPr lang="it-IT" dirty="0" err="1"/>
              <a:t>neural</a:t>
            </a:r>
            <a:r>
              <a:rPr lang="it-IT" dirty="0"/>
              <a:t> networks:</a:t>
            </a:r>
          </a:p>
          <a:p>
            <a:pPr marL="0" indent="0">
              <a:buNone/>
            </a:pPr>
            <a:r>
              <a:rPr lang="it-IT" b="1" dirty="0"/>
              <a:t>Time </a:t>
            </a:r>
            <a:r>
              <a:rPr lang="it-IT" b="1" dirty="0" err="1"/>
              <a:t>requirements</a:t>
            </a:r>
            <a:r>
              <a:rPr lang="it-IT" b="1" dirty="0"/>
              <a:t>:</a:t>
            </a:r>
          </a:p>
          <a:p>
            <a:pPr>
              <a:buFont typeface="Wingdings" pitchFamily="2" charset="2"/>
              <a:buChar char="Ø"/>
            </a:pPr>
            <a:r>
              <a:rPr lang="it-IT" dirty="0"/>
              <a:t> </a:t>
            </a:r>
            <a:r>
              <a:rPr lang="it-IT" dirty="0" err="1"/>
              <a:t>loading</a:t>
            </a:r>
            <a:r>
              <a:rPr lang="it-IT" dirty="0"/>
              <a:t> time</a:t>
            </a:r>
          </a:p>
          <a:p>
            <a:pPr>
              <a:buFont typeface="Wingdings" pitchFamily="2" charset="2"/>
              <a:buChar char="Ø"/>
            </a:pPr>
            <a:r>
              <a:rPr lang="it-IT" dirty="0"/>
              <a:t> </a:t>
            </a:r>
            <a:r>
              <a:rPr lang="it-IT" dirty="0" err="1"/>
              <a:t>Inference</a:t>
            </a:r>
            <a:r>
              <a:rPr lang="it-IT" dirty="0"/>
              <a:t> time</a:t>
            </a:r>
          </a:p>
          <a:p>
            <a:pPr marL="0" indent="0">
              <a:buNone/>
            </a:pPr>
            <a:r>
              <a:rPr lang="it-IT" b="1" dirty="0"/>
              <a:t>Memory </a:t>
            </a:r>
            <a:r>
              <a:rPr lang="it-IT" b="1" dirty="0" err="1"/>
              <a:t>requirements</a:t>
            </a:r>
            <a:r>
              <a:rPr lang="it-IT" b="1" dirty="0"/>
              <a:t>:</a:t>
            </a:r>
          </a:p>
          <a:p>
            <a:pPr>
              <a:buFont typeface="Wingdings" pitchFamily="2" charset="2"/>
              <a:buChar char="Ø"/>
            </a:pPr>
            <a:r>
              <a:rPr lang="it-IT" dirty="0"/>
              <a:t>   </a:t>
            </a:r>
            <a:r>
              <a:rPr lang="it-IT" dirty="0" err="1"/>
              <a:t>Parameters</a:t>
            </a:r>
            <a:r>
              <a:rPr lang="it-IT" dirty="0"/>
              <a:t> </a:t>
            </a:r>
            <a:r>
              <a:rPr lang="it-IT" dirty="0" err="1"/>
              <a:t>storage</a:t>
            </a:r>
            <a:endParaRPr lang="it-IT" dirty="0"/>
          </a:p>
          <a:p>
            <a:pPr>
              <a:buFont typeface="Wingdings" pitchFamily="2" charset="2"/>
              <a:buChar char="Ø"/>
            </a:pPr>
            <a:r>
              <a:rPr lang="it-IT" dirty="0"/>
              <a:t>   </a:t>
            </a:r>
            <a:r>
              <a:rPr lang="it-IT" dirty="0" err="1"/>
              <a:t>Inference</a:t>
            </a:r>
            <a:r>
              <a:rPr lang="it-IT" dirty="0"/>
              <a:t> buffers</a:t>
            </a:r>
          </a:p>
        </p:txBody>
      </p:sp>
    </p:spTree>
    <p:extLst>
      <p:ext uri="{BB962C8B-B14F-4D97-AF65-F5344CB8AC3E}">
        <p14:creationId xmlns:p14="http://schemas.microsoft.com/office/powerpoint/2010/main" val="708132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D4A7F-D366-5040-88CD-ED69D96039A2}"/>
              </a:ext>
            </a:extLst>
          </p:cNvPr>
          <p:cNvSpPr>
            <a:spLocks noGrp="1"/>
          </p:cNvSpPr>
          <p:nvPr>
            <p:ph type="title"/>
          </p:nvPr>
        </p:nvSpPr>
        <p:spPr/>
        <p:txBody>
          <a:bodyPr/>
          <a:lstStyle/>
          <a:p>
            <a:pPr algn="ctr"/>
            <a:r>
              <a:rPr lang="it-IT" dirty="0"/>
              <a:t>The idea</a:t>
            </a:r>
          </a:p>
        </p:txBody>
      </p:sp>
      <p:sp>
        <p:nvSpPr>
          <p:cNvPr id="3" name="Content Placeholder 2">
            <a:extLst>
              <a:ext uri="{FF2B5EF4-FFF2-40B4-BE49-F238E27FC236}">
                <a16:creationId xmlns:a16="http://schemas.microsoft.com/office/drawing/2014/main" id="{E2DC6EA3-F01B-624B-B9BD-9891B1179DBC}"/>
              </a:ext>
            </a:extLst>
          </p:cNvPr>
          <p:cNvSpPr>
            <a:spLocks noGrp="1"/>
          </p:cNvSpPr>
          <p:nvPr>
            <p:ph idx="1"/>
          </p:nvPr>
        </p:nvSpPr>
        <p:spPr/>
        <p:txBody>
          <a:bodyPr/>
          <a:lstStyle/>
          <a:p>
            <a:pPr marL="0" indent="0">
              <a:buNone/>
            </a:pPr>
            <a:r>
              <a:rPr lang="it-IT" dirty="0"/>
              <a:t>Use hardware </a:t>
            </a:r>
            <a:r>
              <a:rPr lang="it-IT" dirty="0" err="1"/>
              <a:t>vector</a:t>
            </a:r>
            <a:r>
              <a:rPr lang="it-IT" dirty="0"/>
              <a:t> </a:t>
            </a:r>
            <a:r>
              <a:rPr lang="it-IT" dirty="0" err="1"/>
              <a:t>operations</a:t>
            </a:r>
            <a:r>
              <a:rPr lang="it-IT" dirty="0"/>
              <a:t> on CPU and </a:t>
            </a:r>
            <a:r>
              <a:rPr lang="it-IT" dirty="0" err="1"/>
              <a:t>quantize</a:t>
            </a:r>
            <a:r>
              <a:rPr lang="it-IT" dirty="0"/>
              <a:t> network </a:t>
            </a:r>
            <a:r>
              <a:rPr lang="it-IT" dirty="0" err="1"/>
              <a:t>parameters</a:t>
            </a:r>
            <a:r>
              <a:rPr lang="it-IT" dirty="0"/>
              <a:t>.</a:t>
            </a:r>
          </a:p>
          <a:p>
            <a:pPr marL="0" indent="0">
              <a:buNone/>
            </a:pPr>
            <a:r>
              <a:rPr lang="it-IT" b="1" dirty="0" err="1"/>
              <a:t>Expected</a:t>
            </a:r>
            <a:r>
              <a:rPr lang="it-IT" b="1" dirty="0"/>
              <a:t> </a:t>
            </a:r>
            <a:r>
              <a:rPr lang="it-IT" b="1" dirty="0" err="1"/>
              <a:t>results</a:t>
            </a:r>
            <a:r>
              <a:rPr lang="it-IT" b="1" dirty="0"/>
              <a:t>:</a:t>
            </a:r>
          </a:p>
          <a:p>
            <a:pPr>
              <a:buFont typeface="Wingdings" pitchFamily="2" charset="2"/>
              <a:buChar char="Ø"/>
            </a:pPr>
            <a:r>
              <a:rPr lang="it-IT" dirty="0"/>
              <a:t> </a:t>
            </a:r>
            <a:r>
              <a:rPr lang="it-IT" dirty="0" err="1"/>
              <a:t>reduced</a:t>
            </a:r>
            <a:r>
              <a:rPr lang="it-IT" dirty="0"/>
              <a:t> </a:t>
            </a:r>
            <a:r>
              <a:rPr lang="it-IT" dirty="0" err="1"/>
              <a:t>memory</a:t>
            </a:r>
            <a:r>
              <a:rPr lang="it-IT" dirty="0"/>
              <a:t> </a:t>
            </a:r>
            <a:r>
              <a:rPr lang="it-IT" dirty="0" err="1"/>
              <a:t>bandwidth</a:t>
            </a:r>
            <a:r>
              <a:rPr lang="it-IT" dirty="0"/>
              <a:t> </a:t>
            </a:r>
            <a:r>
              <a:rPr lang="it-IT" dirty="0" err="1"/>
              <a:t>should</a:t>
            </a:r>
            <a:r>
              <a:rPr lang="it-IT" dirty="0"/>
              <a:t> </a:t>
            </a:r>
            <a:r>
              <a:rPr lang="it-IT" dirty="0" err="1"/>
              <a:t>avoid</a:t>
            </a:r>
            <a:r>
              <a:rPr lang="it-IT" dirty="0"/>
              <a:t> </a:t>
            </a:r>
            <a:r>
              <a:rPr lang="it-IT" dirty="0" err="1"/>
              <a:t>this</a:t>
            </a:r>
            <a:r>
              <a:rPr lang="it-IT" dirty="0"/>
              <a:t> </a:t>
            </a:r>
            <a:r>
              <a:rPr lang="it-IT" dirty="0" err="1"/>
              <a:t>bottleneck</a:t>
            </a:r>
            <a:endParaRPr lang="it-IT" dirty="0"/>
          </a:p>
          <a:p>
            <a:pPr>
              <a:buFont typeface="Wingdings" pitchFamily="2" charset="2"/>
              <a:buChar char="Ø"/>
            </a:pPr>
            <a:r>
              <a:rPr lang="it-IT" dirty="0"/>
              <a:t> </a:t>
            </a:r>
            <a:r>
              <a:rPr lang="it-IT" dirty="0" err="1"/>
              <a:t>reduced</a:t>
            </a:r>
            <a:r>
              <a:rPr lang="it-IT" dirty="0"/>
              <a:t> buffer </a:t>
            </a:r>
            <a:r>
              <a:rPr lang="it-IT" dirty="0" err="1"/>
              <a:t>size</a:t>
            </a:r>
            <a:r>
              <a:rPr lang="it-IT" dirty="0"/>
              <a:t> </a:t>
            </a:r>
            <a:r>
              <a:rPr lang="it-IT" dirty="0" err="1"/>
              <a:t>should</a:t>
            </a:r>
            <a:r>
              <a:rPr lang="it-IT" dirty="0"/>
              <a:t> </a:t>
            </a:r>
            <a:r>
              <a:rPr lang="it-IT" dirty="0" err="1"/>
              <a:t>increase</a:t>
            </a:r>
            <a:r>
              <a:rPr lang="it-IT" dirty="0"/>
              <a:t> cache </a:t>
            </a:r>
            <a:r>
              <a:rPr lang="it-IT" dirty="0" err="1"/>
              <a:t>efficiency</a:t>
            </a:r>
            <a:endParaRPr lang="it-IT" dirty="0"/>
          </a:p>
          <a:p>
            <a:pPr>
              <a:buFont typeface="Wingdings" pitchFamily="2" charset="2"/>
              <a:buChar char="Ø"/>
            </a:pPr>
            <a:r>
              <a:rPr lang="it-IT" dirty="0"/>
              <a:t> </a:t>
            </a:r>
            <a:r>
              <a:rPr lang="it-IT" dirty="0" err="1"/>
              <a:t>synergy</a:t>
            </a:r>
            <a:r>
              <a:rPr lang="it-IT" dirty="0"/>
              <a:t> </a:t>
            </a:r>
            <a:r>
              <a:rPr lang="it-IT" dirty="0" err="1"/>
              <a:t>between</a:t>
            </a:r>
            <a:r>
              <a:rPr lang="it-IT" dirty="0"/>
              <a:t> </a:t>
            </a:r>
            <a:r>
              <a:rPr lang="it-IT" dirty="0" err="1"/>
              <a:t>shrinking</a:t>
            </a:r>
            <a:r>
              <a:rPr lang="it-IT" dirty="0"/>
              <a:t> of </a:t>
            </a:r>
            <a:r>
              <a:rPr lang="it-IT" dirty="0" err="1"/>
              <a:t>parameters</a:t>
            </a:r>
            <a:r>
              <a:rPr lang="it-IT" dirty="0"/>
              <a:t> and </a:t>
            </a:r>
            <a:r>
              <a:rPr lang="it-IT" dirty="0" err="1"/>
              <a:t>vector</a:t>
            </a:r>
            <a:r>
              <a:rPr lang="it-IT" dirty="0"/>
              <a:t> </a:t>
            </a:r>
            <a:r>
              <a:rPr lang="it-IT" dirty="0" err="1"/>
              <a:t>operations</a:t>
            </a:r>
            <a:r>
              <a:rPr lang="it-IT" dirty="0"/>
              <a:t>: </a:t>
            </a:r>
            <a:r>
              <a:rPr lang="it-IT" dirty="0" err="1"/>
              <a:t>able</a:t>
            </a:r>
            <a:r>
              <a:rPr lang="it-IT" dirty="0"/>
              <a:t> to </a:t>
            </a:r>
            <a:r>
              <a:rPr lang="it-IT" dirty="0" err="1"/>
              <a:t>parallelize</a:t>
            </a:r>
            <a:r>
              <a:rPr lang="it-IT" dirty="0"/>
              <a:t> more </a:t>
            </a:r>
            <a:r>
              <a:rPr lang="it-IT" dirty="0" err="1"/>
              <a:t>operations</a:t>
            </a:r>
            <a:r>
              <a:rPr lang="it-IT" dirty="0"/>
              <a:t> on the </a:t>
            </a:r>
            <a:r>
              <a:rPr lang="it-IT" dirty="0" err="1"/>
              <a:t>same</a:t>
            </a:r>
            <a:r>
              <a:rPr lang="it-IT" dirty="0"/>
              <a:t> </a:t>
            </a:r>
            <a:r>
              <a:rPr lang="it-IT" dirty="0" err="1"/>
              <a:t>vector</a:t>
            </a:r>
            <a:r>
              <a:rPr lang="it-IT" dirty="0"/>
              <a:t> </a:t>
            </a:r>
            <a:r>
              <a:rPr lang="it-IT" dirty="0" err="1"/>
              <a:t>registers</a:t>
            </a:r>
            <a:endParaRPr lang="it-IT" dirty="0"/>
          </a:p>
        </p:txBody>
      </p:sp>
    </p:spTree>
    <p:extLst>
      <p:ext uri="{BB962C8B-B14F-4D97-AF65-F5344CB8AC3E}">
        <p14:creationId xmlns:p14="http://schemas.microsoft.com/office/powerpoint/2010/main" val="1115543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3CE24-0041-F546-802E-40D8AD8E73C2}"/>
              </a:ext>
            </a:extLst>
          </p:cNvPr>
          <p:cNvSpPr>
            <a:spLocks noGrp="1"/>
          </p:cNvSpPr>
          <p:nvPr>
            <p:ph type="title"/>
          </p:nvPr>
        </p:nvSpPr>
        <p:spPr>
          <a:xfrm>
            <a:off x="1141413" y="618518"/>
            <a:ext cx="9905998" cy="1478570"/>
          </a:xfrm>
        </p:spPr>
        <p:txBody>
          <a:bodyPr/>
          <a:lstStyle/>
          <a:p>
            <a:pPr algn="ctr"/>
            <a:r>
              <a:rPr lang="it-IT"/>
              <a:t>The tool</a:t>
            </a:r>
            <a:endParaRPr lang="it-IT" dirty="0"/>
          </a:p>
        </p:txBody>
      </p:sp>
      <p:sp>
        <p:nvSpPr>
          <p:cNvPr id="3" name="Content Placeholder 2">
            <a:extLst>
              <a:ext uri="{FF2B5EF4-FFF2-40B4-BE49-F238E27FC236}">
                <a16:creationId xmlns:a16="http://schemas.microsoft.com/office/drawing/2014/main" id="{98F42196-4D89-3F47-B1C7-68E51C413B44}"/>
              </a:ext>
            </a:extLst>
          </p:cNvPr>
          <p:cNvSpPr>
            <a:spLocks noGrp="1"/>
          </p:cNvSpPr>
          <p:nvPr>
            <p:ph idx="1"/>
          </p:nvPr>
        </p:nvSpPr>
        <p:spPr/>
        <p:txBody>
          <a:bodyPr/>
          <a:lstStyle/>
          <a:p>
            <a:pPr marL="0" indent="0" algn="ctr">
              <a:buNone/>
            </a:pPr>
            <a:r>
              <a:rPr lang="it-IT" dirty="0" err="1"/>
              <a:t>We</a:t>
            </a:r>
            <a:r>
              <a:rPr lang="it-IT" dirty="0"/>
              <a:t> </a:t>
            </a:r>
            <a:r>
              <a:rPr lang="it-IT" dirty="0" err="1"/>
              <a:t>need</a:t>
            </a:r>
            <a:r>
              <a:rPr lang="it-IT" dirty="0"/>
              <a:t> a CPU with </a:t>
            </a:r>
            <a:r>
              <a:rPr lang="it-IT" dirty="0" err="1"/>
              <a:t>extensions</a:t>
            </a:r>
            <a:r>
              <a:rPr lang="it-IT" dirty="0"/>
              <a:t> for SIMD </a:t>
            </a:r>
            <a:r>
              <a:rPr lang="it-IT" dirty="0" err="1"/>
              <a:t>instructions</a:t>
            </a:r>
            <a:r>
              <a:rPr lang="it-IT" dirty="0"/>
              <a:t>: </a:t>
            </a:r>
            <a:r>
              <a:rPr lang="it-IT" dirty="0" err="1"/>
              <a:t>we</a:t>
            </a:r>
            <a:r>
              <a:rPr lang="it-IT" dirty="0"/>
              <a:t> </a:t>
            </a:r>
            <a:r>
              <a:rPr lang="it-IT" dirty="0" err="1"/>
              <a:t>will</a:t>
            </a:r>
            <a:r>
              <a:rPr lang="it-IT" dirty="0"/>
              <a:t> use </a:t>
            </a:r>
            <a:r>
              <a:rPr lang="it-IT" dirty="0" err="1"/>
              <a:t>different</a:t>
            </a:r>
            <a:r>
              <a:rPr lang="it-IT" dirty="0"/>
              <a:t> Intel processors with SSE and AVX ISA </a:t>
            </a:r>
            <a:r>
              <a:rPr lang="it-IT" dirty="0" err="1"/>
              <a:t>extensions</a:t>
            </a:r>
            <a:endParaRPr lang="it-IT" dirty="0"/>
          </a:p>
          <a:p>
            <a:pPr marL="0" indent="0">
              <a:buNone/>
            </a:pPr>
            <a:endParaRPr lang="it-IT" dirty="0"/>
          </a:p>
          <a:p>
            <a:pPr marL="0" indent="0" algn="ctr">
              <a:buNone/>
            </a:pPr>
            <a:r>
              <a:rPr lang="it-IT" dirty="0" err="1"/>
              <a:t>We</a:t>
            </a:r>
            <a:r>
              <a:rPr lang="it-IT" dirty="0"/>
              <a:t> </a:t>
            </a:r>
            <a:r>
              <a:rPr lang="it-IT" dirty="0" err="1"/>
              <a:t>need</a:t>
            </a:r>
            <a:r>
              <a:rPr lang="it-IT" dirty="0"/>
              <a:t> a </a:t>
            </a:r>
            <a:r>
              <a:rPr lang="it-IT" dirty="0" err="1"/>
              <a:t>framework</a:t>
            </a:r>
            <a:r>
              <a:rPr lang="it-IT" dirty="0"/>
              <a:t> </a:t>
            </a:r>
            <a:r>
              <a:rPr lang="it-IT" dirty="0" err="1"/>
              <a:t>optimized</a:t>
            </a:r>
            <a:r>
              <a:rPr lang="it-IT" dirty="0"/>
              <a:t> to use </a:t>
            </a:r>
            <a:r>
              <a:rPr lang="it-IT" dirty="0" err="1"/>
              <a:t>these</a:t>
            </a:r>
            <a:r>
              <a:rPr lang="it-IT" dirty="0"/>
              <a:t> </a:t>
            </a:r>
            <a:r>
              <a:rPr lang="it-IT" dirty="0" err="1"/>
              <a:t>extensions</a:t>
            </a:r>
            <a:r>
              <a:rPr lang="it-IT" dirty="0"/>
              <a:t> on </a:t>
            </a:r>
            <a:r>
              <a:rPr lang="it-IT" dirty="0" err="1"/>
              <a:t>deep</a:t>
            </a:r>
            <a:r>
              <a:rPr lang="it-IT" dirty="0"/>
              <a:t> </a:t>
            </a:r>
            <a:r>
              <a:rPr lang="it-IT" dirty="0" err="1"/>
              <a:t>neural</a:t>
            </a:r>
            <a:r>
              <a:rPr lang="it-IT" dirty="0"/>
              <a:t> networks </a:t>
            </a:r>
            <a:r>
              <a:rPr lang="it-IT" dirty="0" err="1"/>
              <a:t>supporting</a:t>
            </a:r>
            <a:r>
              <a:rPr lang="it-IT" dirty="0"/>
              <a:t> </a:t>
            </a:r>
            <a:r>
              <a:rPr lang="it-IT" dirty="0" err="1"/>
              <a:t>also</a:t>
            </a:r>
            <a:r>
              <a:rPr lang="it-IT" dirty="0"/>
              <a:t> </a:t>
            </a:r>
            <a:r>
              <a:rPr lang="it-IT" dirty="0" err="1"/>
              <a:t>low</a:t>
            </a:r>
            <a:r>
              <a:rPr lang="it-IT" dirty="0"/>
              <a:t> </a:t>
            </a:r>
            <a:r>
              <a:rPr lang="it-IT" dirty="0" err="1"/>
              <a:t>precision</a:t>
            </a:r>
            <a:r>
              <a:rPr lang="it-IT" dirty="0"/>
              <a:t> </a:t>
            </a:r>
            <a:r>
              <a:rPr lang="it-IT" dirty="0" err="1"/>
              <a:t>inference</a:t>
            </a:r>
            <a:r>
              <a:rPr lang="it-IT" dirty="0"/>
              <a:t>: </a:t>
            </a:r>
            <a:r>
              <a:rPr lang="it-IT" dirty="0" err="1"/>
              <a:t>we</a:t>
            </a:r>
            <a:r>
              <a:rPr lang="it-IT" dirty="0"/>
              <a:t> </a:t>
            </a:r>
            <a:r>
              <a:rPr lang="it-IT" dirty="0" err="1"/>
              <a:t>will</a:t>
            </a:r>
            <a:r>
              <a:rPr lang="it-IT" dirty="0"/>
              <a:t> use Intel MKL-DNN</a:t>
            </a:r>
          </a:p>
        </p:txBody>
      </p:sp>
    </p:spTree>
    <p:extLst>
      <p:ext uri="{BB962C8B-B14F-4D97-AF65-F5344CB8AC3E}">
        <p14:creationId xmlns:p14="http://schemas.microsoft.com/office/powerpoint/2010/main" val="1093492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E86EC-F2B6-3849-ADF7-B422E50D9B71}"/>
              </a:ext>
            </a:extLst>
          </p:cNvPr>
          <p:cNvSpPr>
            <a:spLocks noGrp="1"/>
          </p:cNvSpPr>
          <p:nvPr>
            <p:ph type="title"/>
          </p:nvPr>
        </p:nvSpPr>
        <p:spPr/>
        <p:txBody>
          <a:bodyPr/>
          <a:lstStyle/>
          <a:p>
            <a:pPr algn="ctr"/>
            <a:r>
              <a:rPr lang="it-IT" dirty="0" err="1"/>
              <a:t>What</a:t>
            </a:r>
            <a:r>
              <a:rPr lang="it-IT" dirty="0"/>
              <a:t> </a:t>
            </a:r>
            <a:r>
              <a:rPr lang="it-IT" dirty="0" err="1"/>
              <a:t>is</a:t>
            </a:r>
            <a:r>
              <a:rPr lang="it-IT" dirty="0"/>
              <a:t> </a:t>
            </a:r>
            <a:r>
              <a:rPr lang="it-IT" dirty="0" err="1"/>
              <a:t>mkl-dnn</a:t>
            </a:r>
            <a:r>
              <a:rPr lang="it-IT" dirty="0"/>
              <a:t>?</a:t>
            </a:r>
          </a:p>
        </p:txBody>
      </p:sp>
      <p:sp>
        <p:nvSpPr>
          <p:cNvPr id="3" name="Content Placeholder 2">
            <a:extLst>
              <a:ext uri="{FF2B5EF4-FFF2-40B4-BE49-F238E27FC236}">
                <a16:creationId xmlns:a16="http://schemas.microsoft.com/office/drawing/2014/main" id="{A6912E1C-4A18-2243-B798-6F9275976CF4}"/>
              </a:ext>
            </a:extLst>
          </p:cNvPr>
          <p:cNvSpPr>
            <a:spLocks noGrp="1"/>
          </p:cNvSpPr>
          <p:nvPr>
            <p:ph idx="1"/>
          </p:nvPr>
        </p:nvSpPr>
        <p:spPr>
          <a:xfrm>
            <a:off x="1141412" y="2249487"/>
            <a:ext cx="10165020" cy="3541714"/>
          </a:xfrm>
        </p:spPr>
        <p:txBody>
          <a:bodyPr>
            <a:normAutofit fontScale="92500"/>
          </a:bodyPr>
          <a:lstStyle/>
          <a:p>
            <a:pPr marL="0" indent="0">
              <a:buNone/>
            </a:pPr>
            <a:r>
              <a:rPr lang="it-IT" dirty="0"/>
              <a:t>Intel </a:t>
            </a:r>
            <a:r>
              <a:rPr lang="it-IT" dirty="0" err="1"/>
              <a:t>framework</a:t>
            </a:r>
            <a:r>
              <a:rPr lang="it-IT" dirty="0"/>
              <a:t> to </a:t>
            </a:r>
            <a:r>
              <a:rPr lang="it-IT" dirty="0" err="1"/>
              <a:t>provide</a:t>
            </a:r>
            <a:r>
              <a:rPr lang="it-IT" dirty="0"/>
              <a:t> hardware </a:t>
            </a:r>
            <a:r>
              <a:rPr lang="it-IT" dirty="0" err="1"/>
              <a:t>optimized</a:t>
            </a:r>
            <a:r>
              <a:rPr lang="it-IT" dirty="0"/>
              <a:t> building </a:t>
            </a:r>
            <a:r>
              <a:rPr lang="it-IT" dirty="0" err="1"/>
              <a:t>blocks</a:t>
            </a:r>
            <a:r>
              <a:rPr lang="it-IT" dirty="0"/>
              <a:t> for </a:t>
            </a:r>
            <a:r>
              <a:rPr lang="it-IT" dirty="0" err="1"/>
              <a:t>deep</a:t>
            </a:r>
            <a:r>
              <a:rPr lang="it-IT" dirty="0"/>
              <a:t> </a:t>
            </a:r>
            <a:r>
              <a:rPr lang="it-IT" dirty="0" err="1"/>
              <a:t>neural</a:t>
            </a:r>
            <a:r>
              <a:rPr lang="it-IT" dirty="0"/>
              <a:t> networks:</a:t>
            </a:r>
          </a:p>
          <a:p>
            <a:r>
              <a:rPr lang="it-IT" b="1" dirty="0" err="1"/>
              <a:t>Operation</a:t>
            </a:r>
            <a:r>
              <a:rPr lang="it-IT" b="1" dirty="0"/>
              <a:t>/</a:t>
            </a:r>
            <a:r>
              <a:rPr lang="it-IT" b="1" dirty="0" err="1"/>
              <a:t>memory</a:t>
            </a:r>
            <a:r>
              <a:rPr lang="it-IT" b="1" dirty="0"/>
              <a:t> </a:t>
            </a:r>
            <a:r>
              <a:rPr lang="it-IT" b="1" dirty="0" err="1"/>
              <a:t>descriptor</a:t>
            </a:r>
            <a:r>
              <a:rPr lang="it-IT" dirty="0"/>
              <a:t> - </a:t>
            </a:r>
            <a:r>
              <a:rPr lang="it-IT" dirty="0" err="1"/>
              <a:t>description</a:t>
            </a:r>
            <a:r>
              <a:rPr lang="it-IT" dirty="0"/>
              <a:t> with </a:t>
            </a:r>
            <a:r>
              <a:rPr lang="it-IT" dirty="0" err="1"/>
              <a:t>logical</a:t>
            </a:r>
            <a:r>
              <a:rPr lang="it-IT" dirty="0"/>
              <a:t> </a:t>
            </a:r>
            <a:r>
              <a:rPr lang="it-IT" dirty="0" err="1"/>
              <a:t>parameters</a:t>
            </a:r>
            <a:r>
              <a:rPr lang="it-IT" dirty="0"/>
              <a:t> of an </a:t>
            </a:r>
            <a:r>
              <a:rPr lang="it-IT" dirty="0" err="1"/>
              <a:t>operation</a:t>
            </a:r>
            <a:r>
              <a:rPr lang="it-IT" dirty="0"/>
              <a:t> or </a:t>
            </a:r>
            <a:r>
              <a:rPr lang="it-IT" dirty="0" err="1"/>
              <a:t>memory</a:t>
            </a:r>
            <a:r>
              <a:rPr lang="it-IT" dirty="0"/>
              <a:t>. </a:t>
            </a:r>
          </a:p>
          <a:p>
            <a:r>
              <a:rPr lang="it-IT" b="1" dirty="0"/>
              <a:t>Primitive </a:t>
            </a:r>
            <a:r>
              <a:rPr lang="it-IT" b="1" dirty="0" err="1"/>
              <a:t>descriptor</a:t>
            </a:r>
            <a:r>
              <a:rPr lang="it-IT" dirty="0"/>
              <a:t> - complete </a:t>
            </a:r>
            <a:r>
              <a:rPr lang="it-IT" dirty="0" err="1"/>
              <a:t>description</a:t>
            </a:r>
            <a:r>
              <a:rPr lang="it-IT" dirty="0"/>
              <a:t> of a primitive </a:t>
            </a:r>
            <a:r>
              <a:rPr lang="it-IT" dirty="0" err="1"/>
              <a:t>that</a:t>
            </a:r>
            <a:r>
              <a:rPr lang="it-IT" dirty="0"/>
              <a:t> </a:t>
            </a:r>
            <a:r>
              <a:rPr lang="it-IT" dirty="0" err="1"/>
              <a:t>contains</a:t>
            </a:r>
            <a:r>
              <a:rPr lang="it-IT" dirty="0"/>
              <a:t> an </a:t>
            </a:r>
            <a:r>
              <a:rPr lang="it-IT" dirty="0" err="1"/>
              <a:t>operation</a:t>
            </a:r>
            <a:r>
              <a:rPr lang="it-IT" dirty="0"/>
              <a:t> </a:t>
            </a:r>
            <a:r>
              <a:rPr lang="it-IT" dirty="0" err="1"/>
              <a:t>descriptor</a:t>
            </a:r>
            <a:r>
              <a:rPr lang="it-IT" dirty="0"/>
              <a:t>, </a:t>
            </a:r>
            <a:r>
              <a:rPr lang="it-IT" dirty="0" err="1"/>
              <a:t>descriptors</a:t>
            </a:r>
            <a:r>
              <a:rPr lang="it-IT" dirty="0"/>
              <a:t> of primitive </a:t>
            </a:r>
            <a:r>
              <a:rPr lang="it-IT" dirty="0" err="1"/>
              <a:t>inputs</a:t>
            </a:r>
            <a:r>
              <a:rPr lang="it-IT" dirty="0"/>
              <a:t> and </a:t>
            </a:r>
            <a:r>
              <a:rPr lang="it-IT" dirty="0" err="1"/>
              <a:t>outputs</a:t>
            </a:r>
            <a:r>
              <a:rPr lang="it-IT" dirty="0"/>
              <a:t>, and the target </a:t>
            </a:r>
            <a:r>
              <a:rPr lang="it-IT" dirty="0" err="1"/>
              <a:t>engine</a:t>
            </a:r>
            <a:endParaRPr lang="it-IT" dirty="0"/>
          </a:p>
          <a:p>
            <a:r>
              <a:rPr lang="it-IT" b="1" dirty="0"/>
              <a:t>Primitive</a:t>
            </a:r>
            <a:r>
              <a:rPr lang="it-IT" dirty="0"/>
              <a:t> - the </a:t>
            </a:r>
            <a:r>
              <a:rPr lang="it-IT" dirty="0" err="1"/>
              <a:t>real</a:t>
            </a:r>
            <a:r>
              <a:rPr lang="it-IT" dirty="0"/>
              <a:t> </a:t>
            </a:r>
            <a:r>
              <a:rPr lang="it-IT" dirty="0" err="1"/>
              <a:t>allocation</a:t>
            </a:r>
            <a:r>
              <a:rPr lang="it-IT" dirty="0"/>
              <a:t> of </a:t>
            </a:r>
            <a:r>
              <a:rPr lang="it-IT" dirty="0" err="1"/>
              <a:t>necessary</a:t>
            </a:r>
            <a:r>
              <a:rPr lang="it-IT" dirty="0"/>
              <a:t> </a:t>
            </a:r>
            <a:r>
              <a:rPr lang="it-IT" dirty="0" err="1"/>
              <a:t>resources</a:t>
            </a:r>
            <a:r>
              <a:rPr lang="it-IT" dirty="0"/>
              <a:t> </a:t>
            </a:r>
            <a:r>
              <a:rPr lang="it-IT" dirty="0" err="1"/>
              <a:t>according</a:t>
            </a:r>
            <a:r>
              <a:rPr lang="it-IT" dirty="0"/>
              <a:t> to a primitive </a:t>
            </a:r>
            <a:r>
              <a:rPr lang="it-IT" dirty="0" err="1"/>
              <a:t>descriptor</a:t>
            </a:r>
            <a:r>
              <a:rPr lang="it-IT" dirty="0"/>
              <a:t>. </a:t>
            </a:r>
            <a:r>
              <a:rPr lang="it-IT" dirty="0" err="1"/>
              <a:t>This</a:t>
            </a:r>
            <a:r>
              <a:rPr lang="it-IT" dirty="0"/>
              <a:t> </a:t>
            </a:r>
            <a:r>
              <a:rPr lang="it-IT" dirty="0" err="1"/>
              <a:t>may</a:t>
            </a:r>
            <a:r>
              <a:rPr lang="it-IT" dirty="0"/>
              <a:t> be </a:t>
            </a:r>
            <a:r>
              <a:rPr lang="it-IT" dirty="0" err="1"/>
              <a:t>either</a:t>
            </a:r>
            <a:r>
              <a:rPr lang="it-IT" dirty="0"/>
              <a:t> a </a:t>
            </a:r>
            <a:r>
              <a:rPr lang="it-IT" dirty="0" err="1"/>
              <a:t>basic</a:t>
            </a:r>
            <a:r>
              <a:rPr lang="it-IT" dirty="0"/>
              <a:t> </a:t>
            </a:r>
            <a:r>
              <a:rPr lang="it-IT" dirty="0" err="1"/>
              <a:t>algorithm</a:t>
            </a:r>
            <a:r>
              <a:rPr lang="it-IT" dirty="0"/>
              <a:t> (e.g. </a:t>
            </a:r>
            <a:r>
              <a:rPr lang="it-IT" dirty="0" err="1"/>
              <a:t>convolution</a:t>
            </a:r>
            <a:r>
              <a:rPr lang="it-IT" dirty="0"/>
              <a:t>) or a </a:t>
            </a:r>
            <a:r>
              <a:rPr lang="it-IT" dirty="0" err="1"/>
              <a:t>memory</a:t>
            </a:r>
            <a:r>
              <a:rPr lang="it-IT" dirty="0"/>
              <a:t> buffer.</a:t>
            </a:r>
          </a:p>
          <a:p>
            <a:endParaRPr lang="it-IT" dirty="0"/>
          </a:p>
        </p:txBody>
      </p:sp>
    </p:spTree>
    <p:extLst>
      <p:ext uri="{BB962C8B-B14F-4D97-AF65-F5344CB8AC3E}">
        <p14:creationId xmlns:p14="http://schemas.microsoft.com/office/powerpoint/2010/main" val="3536008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FEA86-7C72-B74D-A9F1-9C1678331197}"/>
              </a:ext>
            </a:extLst>
          </p:cNvPr>
          <p:cNvSpPr>
            <a:spLocks noGrp="1"/>
          </p:cNvSpPr>
          <p:nvPr>
            <p:ph type="title"/>
          </p:nvPr>
        </p:nvSpPr>
        <p:spPr>
          <a:xfrm>
            <a:off x="1141413" y="149595"/>
            <a:ext cx="9905998" cy="1478570"/>
          </a:xfrm>
        </p:spPr>
        <p:txBody>
          <a:bodyPr/>
          <a:lstStyle/>
          <a:p>
            <a:pPr algn="ctr"/>
            <a:r>
              <a:rPr lang="it-IT" dirty="0"/>
              <a:t>How </a:t>
            </a:r>
            <a:r>
              <a:rPr lang="it-IT" dirty="0" err="1"/>
              <a:t>does</a:t>
            </a:r>
            <a:r>
              <a:rPr lang="it-IT" dirty="0"/>
              <a:t> a </a:t>
            </a:r>
            <a:r>
              <a:rPr lang="it-IT" dirty="0" err="1"/>
              <a:t>convolution</a:t>
            </a:r>
            <a:r>
              <a:rPr lang="it-IT" dirty="0"/>
              <a:t> </a:t>
            </a:r>
            <a:r>
              <a:rPr lang="it-IT" dirty="0" err="1"/>
              <a:t>layer</a:t>
            </a:r>
            <a:r>
              <a:rPr lang="it-IT" dirty="0"/>
              <a:t> look </a:t>
            </a:r>
            <a:r>
              <a:rPr lang="it-IT" dirty="0" err="1"/>
              <a:t>like</a:t>
            </a:r>
            <a:r>
              <a:rPr lang="it-IT" dirty="0"/>
              <a:t> in </a:t>
            </a:r>
            <a:r>
              <a:rPr lang="it-IT" dirty="0" err="1"/>
              <a:t>mkl-dnn</a:t>
            </a:r>
            <a:endParaRPr lang="it-IT" dirty="0"/>
          </a:p>
        </p:txBody>
      </p:sp>
      <p:pic>
        <p:nvPicPr>
          <p:cNvPr id="9" name="Content Placeholder 8">
            <a:extLst>
              <a:ext uri="{FF2B5EF4-FFF2-40B4-BE49-F238E27FC236}">
                <a16:creationId xmlns:a16="http://schemas.microsoft.com/office/drawing/2014/main" id="{EC36A3F2-0E1B-9D4D-86E6-6D5075C73CB2}"/>
              </a:ext>
            </a:extLst>
          </p:cNvPr>
          <p:cNvPicPr>
            <a:picLocks noGrp="1" noChangeAspect="1"/>
          </p:cNvPicPr>
          <p:nvPr>
            <p:ph idx="1"/>
          </p:nvPr>
        </p:nvPicPr>
        <p:blipFill>
          <a:blip r:embed="rId2"/>
          <a:stretch>
            <a:fillRect/>
          </a:stretch>
        </p:blipFill>
        <p:spPr>
          <a:xfrm>
            <a:off x="1460261" y="1628164"/>
            <a:ext cx="3076569" cy="5138703"/>
          </a:xfrm>
        </p:spPr>
      </p:pic>
      <p:pic>
        <p:nvPicPr>
          <p:cNvPr id="11" name="Picture 10">
            <a:extLst>
              <a:ext uri="{FF2B5EF4-FFF2-40B4-BE49-F238E27FC236}">
                <a16:creationId xmlns:a16="http://schemas.microsoft.com/office/drawing/2014/main" id="{6E4DA5CF-D639-D042-93B8-A8CF8300959D}"/>
              </a:ext>
            </a:extLst>
          </p:cNvPr>
          <p:cNvPicPr>
            <a:picLocks noChangeAspect="1"/>
          </p:cNvPicPr>
          <p:nvPr/>
        </p:nvPicPr>
        <p:blipFill>
          <a:blip r:embed="rId3"/>
          <a:stretch>
            <a:fillRect/>
          </a:stretch>
        </p:blipFill>
        <p:spPr>
          <a:xfrm>
            <a:off x="4536829" y="1628163"/>
            <a:ext cx="3270739" cy="5138704"/>
          </a:xfrm>
          <a:prstGeom prst="rect">
            <a:avLst/>
          </a:prstGeom>
        </p:spPr>
      </p:pic>
      <p:pic>
        <p:nvPicPr>
          <p:cNvPr id="13" name="Picture 12">
            <a:extLst>
              <a:ext uri="{FF2B5EF4-FFF2-40B4-BE49-F238E27FC236}">
                <a16:creationId xmlns:a16="http://schemas.microsoft.com/office/drawing/2014/main" id="{614B5F2B-0E3E-C34E-82A3-3E369FA55D61}"/>
              </a:ext>
            </a:extLst>
          </p:cNvPr>
          <p:cNvPicPr>
            <a:picLocks noChangeAspect="1"/>
          </p:cNvPicPr>
          <p:nvPr/>
        </p:nvPicPr>
        <p:blipFill>
          <a:blip r:embed="rId4"/>
          <a:stretch>
            <a:fillRect/>
          </a:stretch>
        </p:blipFill>
        <p:spPr>
          <a:xfrm>
            <a:off x="7807568" y="2528093"/>
            <a:ext cx="3789839" cy="2046654"/>
          </a:xfrm>
          <a:prstGeom prst="rect">
            <a:avLst/>
          </a:prstGeom>
        </p:spPr>
      </p:pic>
      <p:sp>
        <p:nvSpPr>
          <p:cNvPr id="14" name="TextBox 13">
            <a:extLst>
              <a:ext uri="{FF2B5EF4-FFF2-40B4-BE49-F238E27FC236}">
                <a16:creationId xmlns:a16="http://schemas.microsoft.com/office/drawing/2014/main" id="{D377F98D-3B61-1C4A-9337-963C95C97452}"/>
              </a:ext>
            </a:extLst>
          </p:cNvPr>
          <p:cNvSpPr txBox="1"/>
          <p:nvPr/>
        </p:nvSpPr>
        <p:spPr>
          <a:xfrm>
            <a:off x="8256191" y="5209142"/>
            <a:ext cx="2892591" cy="923330"/>
          </a:xfrm>
          <a:prstGeom prst="rect">
            <a:avLst/>
          </a:prstGeom>
          <a:noFill/>
        </p:spPr>
        <p:txBody>
          <a:bodyPr wrap="square" rtlCol="0">
            <a:spAutoFit/>
          </a:bodyPr>
          <a:lstStyle/>
          <a:p>
            <a:r>
              <a:rPr lang="it-IT" dirty="0" err="1"/>
              <a:t>https</a:t>
            </a:r>
            <a:r>
              <a:rPr lang="it-IT" dirty="0"/>
              <a:t>://</a:t>
            </a:r>
            <a:r>
              <a:rPr lang="it-IT" dirty="0" err="1"/>
              <a:t>github.com</a:t>
            </a:r>
            <a:r>
              <a:rPr lang="it-IT" dirty="0"/>
              <a:t>/</a:t>
            </a:r>
            <a:r>
              <a:rPr lang="it-IT" dirty="0" err="1"/>
              <a:t>intel</a:t>
            </a:r>
            <a:r>
              <a:rPr lang="it-IT" dirty="0"/>
              <a:t>/</a:t>
            </a:r>
            <a:r>
              <a:rPr lang="it-IT" dirty="0" err="1"/>
              <a:t>mkl-dnn</a:t>
            </a:r>
            <a:r>
              <a:rPr lang="it-IT" dirty="0"/>
              <a:t>/blob/master/</a:t>
            </a:r>
            <a:r>
              <a:rPr lang="it-IT" dirty="0" err="1"/>
              <a:t>examples</a:t>
            </a:r>
            <a:r>
              <a:rPr lang="it-IT" dirty="0"/>
              <a:t>/</a:t>
            </a:r>
            <a:r>
              <a:rPr lang="it-IT" dirty="0" err="1"/>
              <a:t>simple_net.cpp</a:t>
            </a:r>
            <a:endParaRPr lang="it-IT" dirty="0"/>
          </a:p>
        </p:txBody>
      </p:sp>
    </p:spTree>
    <p:extLst>
      <p:ext uri="{BB962C8B-B14F-4D97-AF65-F5344CB8AC3E}">
        <p14:creationId xmlns:p14="http://schemas.microsoft.com/office/powerpoint/2010/main" val="113517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10222-3CC2-6344-AA28-35CC15A31082}"/>
              </a:ext>
            </a:extLst>
          </p:cNvPr>
          <p:cNvSpPr>
            <a:spLocks noGrp="1"/>
          </p:cNvSpPr>
          <p:nvPr>
            <p:ph type="title"/>
          </p:nvPr>
        </p:nvSpPr>
        <p:spPr>
          <a:xfrm>
            <a:off x="1235197" y="186107"/>
            <a:ext cx="4790465" cy="1478570"/>
          </a:xfrm>
        </p:spPr>
        <p:txBody>
          <a:bodyPr/>
          <a:lstStyle/>
          <a:p>
            <a:pPr algn="ctr"/>
            <a:r>
              <a:rPr lang="it-IT" dirty="0"/>
              <a:t>MKL-DNN </a:t>
            </a:r>
            <a:r>
              <a:rPr lang="it-IT" dirty="0" err="1"/>
              <a:t>current</a:t>
            </a:r>
            <a:r>
              <a:rPr lang="it-IT" dirty="0"/>
              <a:t> state</a:t>
            </a:r>
          </a:p>
        </p:txBody>
      </p:sp>
      <p:pic>
        <p:nvPicPr>
          <p:cNvPr id="5" name="Content Placeholder 4">
            <a:extLst>
              <a:ext uri="{FF2B5EF4-FFF2-40B4-BE49-F238E27FC236}">
                <a16:creationId xmlns:a16="http://schemas.microsoft.com/office/drawing/2014/main" id="{A7D5C24F-B63D-6345-8783-5DBAAFA1C613}"/>
              </a:ext>
            </a:extLst>
          </p:cNvPr>
          <p:cNvPicPr>
            <a:picLocks noGrp="1" noChangeAspect="1"/>
          </p:cNvPicPr>
          <p:nvPr>
            <p:ph idx="1"/>
          </p:nvPr>
        </p:nvPicPr>
        <p:blipFill>
          <a:blip r:embed="rId2"/>
          <a:stretch>
            <a:fillRect/>
          </a:stretch>
        </p:blipFill>
        <p:spPr>
          <a:xfrm>
            <a:off x="1778366" y="2119343"/>
            <a:ext cx="3445527" cy="2584145"/>
          </a:xfrm>
        </p:spPr>
      </p:pic>
      <p:pic>
        <p:nvPicPr>
          <p:cNvPr id="7" name="Picture 6">
            <a:extLst>
              <a:ext uri="{FF2B5EF4-FFF2-40B4-BE49-F238E27FC236}">
                <a16:creationId xmlns:a16="http://schemas.microsoft.com/office/drawing/2014/main" id="{E4181EC4-FA30-5F43-8919-CCA4A7247BE0}"/>
              </a:ext>
            </a:extLst>
          </p:cNvPr>
          <p:cNvPicPr>
            <a:picLocks noChangeAspect="1"/>
          </p:cNvPicPr>
          <p:nvPr/>
        </p:nvPicPr>
        <p:blipFill>
          <a:blip r:embed="rId3"/>
          <a:stretch>
            <a:fillRect/>
          </a:stretch>
        </p:blipFill>
        <p:spPr>
          <a:xfrm>
            <a:off x="6188196" y="328247"/>
            <a:ext cx="4931564" cy="6166338"/>
          </a:xfrm>
          <a:prstGeom prst="rect">
            <a:avLst/>
          </a:prstGeom>
        </p:spPr>
      </p:pic>
      <p:sp>
        <p:nvSpPr>
          <p:cNvPr id="8" name="TextBox 7">
            <a:extLst>
              <a:ext uri="{FF2B5EF4-FFF2-40B4-BE49-F238E27FC236}">
                <a16:creationId xmlns:a16="http://schemas.microsoft.com/office/drawing/2014/main" id="{13B9D29A-4CFD-4A4B-BEC3-58739B894472}"/>
              </a:ext>
            </a:extLst>
          </p:cNvPr>
          <p:cNvSpPr txBox="1"/>
          <p:nvPr/>
        </p:nvSpPr>
        <p:spPr>
          <a:xfrm>
            <a:off x="1297536" y="5294256"/>
            <a:ext cx="4665785" cy="1200329"/>
          </a:xfrm>
          <a:prstGeom prst="rect">
            <a:avLst/>
          </a:prstGeom>
          <a:noFill/>
        </p:spPr>
        <p:txBody>
          <a:bodyPr wrap="square" rtlCol="0">
            <a:spAutoFit/>
          </a:bodyPr>
          <a:lstStyle/>
          <a:p>
            <a:r>
              <a:rPr lang="it-IT" dirty="0" err="1"/>
              <a:t>https</a:t>
            </a:r>
            <a:r>
              <a:rPr lang="it-IT" dirty="0"/>
              <a:t>://</a:t>
            </a:r>
            <a:r>
              <a:rPr lang="it-IT" dirty="0" err="1"/>
              <a:t>software.intel.com</a:t>
            </a:r>
            <a:r>
              <a:rPr lang="it-IT" dirty="0"/>
              <a:t>/en-</a:t>
            </a:r>
            <a:r>
              <a:rPr lang="it-IT" dirty="0" err="1"/>
              <a:t>us</a:t>
            </a:r>
            <a:r>
              <a:rPr lang="it-IT" dirty="0"/>
              <a:t>/</a:t>
            </a:r>
            <a:r>
              <a:rPr lang="it-IT" dirty="0" err="1"/>
              <a:t>articles</a:t>
            </a:r>
            <a:r>
              <a:rPr lang="it-IT" dirty="0"/>
              <a:t>/intel-mkl-dnn-part-1-library-overview-and-installation</a:t>
            </a:r>
            <a:br>
              <a:rPr lang="it-IT" dirty="0"/>
            </a:br>
            <a:r>
              <a:rPr lang="it-IT" dirty="0" err="1"/>
              <a:t>https</a:t>
            </a:r>
            <a:r>
              <a:rPr lang="it-IT" dirty="0"/>
              <a:t>://</a:t>
            </a:r>
            <a:r>
              <a:rPr lang="it-IT" dirty="0" err="1"/>
              <a:t>intel.github.io</a:t>
            </a:r>
            <a:r>
              <a:rPr lang="it-IT" dirty="0"/>
              <a:t>/</a:t>
            </a:r>
            <a:r>
              <a:rPr lang="it-IT" dirty="0" err="1"/>
              <a:t>mkl-dnn</a:t>
            </a:r>
            <a:r>
              <a:rPr lang="it-IT" dirty="0"/>
              <a:t>/</a:t>
            </a:r>
            <a:br>
              <a:rPr lang="it-IT" dirty="0"/>
            </a:br>
            <a:endParaRPr lang="it-IT" dirty="0"/>
          </a:p>
        </p:txBody>
      </p:sp>
      <p:sp>
        <p:nvSpPr>
          <p:cNvPr id="3" name="Multiply 2">
            <a:extLst>
              <a:ext uri="{FF2B5EF4-FFF2-40B4-BE49-F238E27FC236}">
                <a16:creationId xmlns:a16="http://schemas.microsoft.com/office/drawing/2014/main" id="{F5E6A192-9AF2-504E-936E-974173F6037A}"/>
              </a:ext>
            </a:extLst>
          </p:cNvPr>
          <p:cNvSpPr/>
          <p:nvPr/>
        </p:nvSpPr>
        <p:spPr>
          <a:xfrm>
            <a:off x="1019007" y="1850910"/>
            <a:ext cx="5056752" cy="1560505"/>
          </a:xfrm>
          <a:prstGeom prst="mathMultiply">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2320934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99524-4AAE-7E43-9E52-5F0DFCF2E1AA}"/>
              </a:ext>
            </a:extLst>
          </p:cNvPr>
          <p:cNvSpPr>
            <a:spLocks noGrp="1"/>
          </p:cNvSpPr>
          <p:nvPr>
            <p:ph type="title"/>
          </p:nvPr>
        </p:nvSpPr>
        <p:spPr>
          <a:xfrm>
            <a:off x="1141412" y="0"/>
            <a:ext cx="9905998" cy="1478570"/>
          </a:xfrm>
        </p:spPr>
        <p:txBody>
          <a:bodyPr/>
          <a:lstStyle/>
          <a:p>
            <a:pPr algn="ctr"/>
            <a:r>
              <a:rPr lang="it-IT" dirty="0" err="1"/>
              <a:t>Used</a:t>
            </a:r>
            <a:r>
              <a:rPr lang="it-IT" dirty="0"/>
              <a:t> </a:t>
            </a:r>
            <a:r>
              <a:rPr lang="it-IT" dirty="0" err="1"/>
              <a:t>vector</a:t>
            </a:r>
            <a:r>
              <a:rPr lang="it-IT" dirty="0"/>
              <a:t> </a:t>
            </a:r>
            <a:r>
              <a:rPr lang="it-IT" dirty="0" err="1"/>
              <a:t>extensions</a:t>
            </a:r>
            <a:endParaRPr lang="it-IT" dirty="0"/>
          </a:p>
        </p:txBody>
      </p:sp>
      <p:pic>
        <p:nvPicPr>
          <p:cNvPr id="5" name="Picture 4">
            <a:extLst>
              <a:ext uri="{FF2B5EF4-FFF2-40B4-BE49-F238E27FC236}">
                <a16:creationId xmlns:a16="http://schemas.microsoft.com/office/drawing/2014/main" id="{FD18FF7D-8B7A-EF46-BB6A-520E0540B397}"/>
              </a:ext>
            </a:extLst>
          </p:cNvPr>
          <p:cNvPicPr>
            <a:picLocks noChangeAspect="1"/>
          </p:cNvPicPr>
          <p:nvPr/>
        </p:nvPicPr>
        <p:blipFill>
          <a:blip r:embed="rId2"/>
          <a:stretch>
            <a:fillRect/>
          </a:stretch>
        </p:blipFill>
        <p:spPr>
          <a:xfrm>
            <a:off x="1050051" y="1805928"/>
            <a:ext cx="10088718" cy="3270980"/>
          </a:xfrm>
          <a:prstGeom prst="rect">
            <a:avLst/>
          </a:prstGeom>
        </p:spPr>
      </p:pic>
      <p:sp>
        <p:nvSpPr>
          <p:cNvPr id="8" name="TextBox 7">
            <a:extLst>
              <a:ext uri="{FF2B5EF4-FFF2-40B4-BE49-F238E27FC236}">
                <a16:creationId xmlns:a16="http://schemas.microsoft.com/office/drawing/2014/main" id="{D75E57FA-67C1-F347-A845-7CE77A8EEC64}"/>
              </a:ext>
            </a:extLst>
          </p:cNvPr>
          <p:cNvSpPr txBox="1"/>
          <p:nvPr/>
        </p:nvSpPr>
        <p:spPr>
          <a:xfrm>
            <a:off x="1906653" y="5917678"/>
            <a:ext cx="8375515" cy="646331"/>
          </a:xfrm>
          <a:prstGeom prst="rect">
            <a:avLst/>
          </a:prstGeom>
          <a:noFill/>
        </p:spPr>
        <p:txBody>
          <a:bodyPr wrap="square" rtlCol="0">
            <a:spAutoFit/>
          </a:bodyPr>
          <a:lstStyle/>
          <a:p>
            <a:r>
              <a:rPr lang="it-IT" dirty="0"/>
              <a:t>http://</a:t>
            </a:r>
            <a:r>
              <a:rPr lang="it-IT" dirty="0" err="1"/>
              <a:t>www.prowesscorp.com</a:t>
            </a:r>
            <a:r>
              <a:rPr lang="it-IT" dirty="0"/>
              <a:t>/what-is-intel-avx-512-and-why-does-it-matter/</a:t>
            </a:r>
            <a:br>
              <a:rPr lang="it-IT" dirty="0"/>
            </a:br>
            <a:r>
              <a:rPr lang="it-IT" dirty="0" err="1"/>
              <a:t>https</a:t>
            </a:r>
            <a:r>
              <a:rPr lang="it-IT" dirty="0"/>
              <a:t>://</a:t>
            </a:r>
            <a:r>
              <a:rPr lang="it-IT" dirty="0" err="1"/>
              <a:t>github.com</a:t>
            </a:r>
            <a:r>
              <a:rPr lang="it-IT" dirty="0"/>
              <a:t>/</a:t>
            </a:r>
            <a:r>
              <a:rPr lang="it-IT" dirty="0" err="1"/>
              <a:t>intel</a:t>
            </a:r>
            <a:r>
              <a:rPr lang="it-IT" dirty="0"/>
              <a:t>/</a:t>
            </a:r>
            <a:r>
              <a:rPr lang="it-IT" dirty="0" err="1"/>
              <a:t>mkl-dnn</a:t>
            </a:r>
            <a:r>
              <a:rPr lang="it-IT" dirty="0"/>
              <a:t>/</a:t>
            </a:r>
            <a:r>
              <a:rPr lang="it-IT" dirty="0" err="1"/>
              <a:t>tree</a:t>
            </a:r>
            <a:r>
              <a:rPr lang="it-IT" dirty="0"/>
              <a:t>/master/</a:t>
            </a:r>
            <a:r>
              <a:rPr lang="it-IT" dirty="0" err="1"/>
              <a:t>src</a:t>
            </a:r>
            <a:r>
              <a:rPr lang="it-IT" dirty="0"/>
              <a:t>/</a:t>
            </a:r>
            <a:r>
              <a:rPr lang="it-IT" dirty="0" err="1"/>
              <a:t>cpu</a:t>
            </a:r>
            <a:endParaRPr lang="it-IT" dirty="0"/>
          </a:p>
        </p:txBody>
      </p:sp>
      <p:pic>
        <p:nvPicPr>
          <p:cNvPr id="18" name="Picture 17">
            <a:extLst>
              <a:ext uri="{FF2B5EF4-FFF2-40B4-BE49-F238E27FC236}">
                <a16:creationId xmlns:a16="http://schemas.microsoft.com/office/drawing/2014/main" id="{F2FF89BC-CCEB-4144-9CB7-C4A862577A63}"/>
              </a:ext>
            </a:extLst>
          </p:cNvPr>
          <p:cNvPicPr>
            <a:picLocks noChangeAspect="1"/>
          </p:cNvPicPr>
          <p:nvPr/>
        </p:nvPicPr>
        <p:blipFill>
          <a:blip r:embed="rId3"/>
          <a:stretch>
            <a:fillRect/>
          </a:stretch>
        </p:blipFill>
        <p:spPr>
          <a:xfrm>
            <a:off x="1715447" y="1096098"/>
            <a:ext cx="8757926" cy="5467911"/>
          </a:xfrm>
          <a:prstGeom prst="rect">
            <a:avLst/>
          </a:prstGeom>
        </p:spPr>
      </p:pic>
    </p:spTree>
    <p:extLst>
      <p:ext uri="{BB962C8B-B14F-4D97-AF65-F5344CB8AC3E}">
        <p14:creationId xmlns:p14="http://schemas.microsoft.com/office/powerpoint/2010/main" val="207189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08975-74B9-F948-9CCB-32020FCA8770}"/>
              </a:ext>
            </a:extLst>
          </p:cNvPr>
          <p:cNvSpPr>
            <a:spLocks noGrp="1"/>
          </p:cNvSpPr>
          <p:nvPr>
            <p:ph type="title"/>
          </p:nvPr>
        </p:nvSpPr>
        <p:spPr>
          <a:xfrm>
            <a:off x="1141412" y="0"/>
            <a:ext cx="9905998" cy="1478570"/>
          </a:xfrm>
        </p:spPr>
        <p:txBody>
          <a:bodyPr/>
          <a:lstStyle/>
          <a:p>
            <a:pPr algn="ctr"/>
            <a:r>
              <a:rPr lang="it-IT" dirty="0" err="1"/>
              <a:t>Our</a:t>
            </a:r>
            <a:r>
              <a:rPr lang="it-IT" dirty="0"/>
              <a:t> </a:t>
            </a:r>
            <a:r>
              <a:rPr lang="it-IT" dirty="0" err="1"/>
              <a:t>tests</a:t>
            </a:r>
            <a:endParaRPr lang="it-IT" dirty="0"/>
          </a:p>
        </p:txBody>
      </p:sp>
      <p:sp>
        <p:nvSpPr>
          <p:cNvPr id="3" name="Content Placeholder 2">
            <a:extLst>
              <a:ext uri="{FF2B5EF4-FFF2-40B4-BE49-F238E27FC236}">
                <a16:creationId xmlns:a16="http://schemas.microsoft.com/office/drawing/2014/main" id="{6AD85FB9-40A9-F14F-BECF-BBC0403A36C2}"/>
              </a:ext>
            </a:extLst>
          </p:cNvPr>
          <p:cNvSpPr>
            <a:spLocks noGrp="1"/>
          </p:cNvSpPr>
          <p:nvPr>
            <p:ph idx="1"/>
          </p:nvPr>
        </p:nvSpPr>
        <p:spPr>
          <a:xfrm>
            <a:off x="1141412" y="1478569"/>
            <a:ext cx="9905999" cy="4771759"/>
          </a:xfrm>
        </p:spPr>
        <p:txBody>
          <a:bodyPr>
            <a:normAutofit lnSpcReduction="10000"/>
          </a:bodyPr>
          <a:lstStyle/>
          <a:p>
            <a:pPr marL="0" indent="0">
              <a:buNone/>
            </a:pPr>
            <a:r>
              <a:rPr lang="it-IT" dirty="0" err="1"/>
              <a:t>We</a:t>
            </a:r>
            <a:r>
              <a:rPr lang="it-IT" dirty="0"/>
              <a:t> </a:t>
            </a:r>
            <a:r>
              <a:rPr lang="it-IT" dirty="0" err="1"/>
              <a:t>want</a:t>
            </a:r>
            <a:r>
              <a:rPr lang="it-IT" dirty="0"/>
              <a:t> to </a:t>
            </a:r>
            <a:r>
              <a:rPr lang="it-IT" dirty="0" err="1"/>
              <a:t>address</a:t>
            </a:r>
            <a:r>
              <a:rPr lang="it-IT" dirty="0"/>
              <a:t> the relative </a:t>
            </a:r>
            <a:r>
              <a:rPr lang="it-IT" dirty="0" err="1"/>
              <a:t>advantages</a:t>
            </a:r>
            <a:r>
              <a:rPr lang="it-IT" dirty="0"/>
              <a:t> of </a:t>
            </a:r>
            <a:r>
              <a:rPr lang="it-IT" dirty="0" err="1"/>
              <a:t>quantized</a:t>
            </a:r>
            <a:r>
              <a:rPr lang="it-IT" dirty="0"/>
              <a:t> </a:t>
            </a:r>
            <a:r>
              <a:rPr lang="it-IT" dirty="0" err="1"/>
              <a:t>inference</a:t>
            </a:r>
            <a:r>
              <a:rPr lang="it-IT" dirty="0"/>
              <a:t> with MKL-DNN</a:t>
            </a:r>
          </a:p>
          <a:p>
            <a:pPr marL="0" indent="0">
              <a:buNone/>
            </a:pPr>
            <a:r>
              <a:rPr lang="it-IT" dirty="0"/>
              <a:t>base </a:t>
            </a:r>
            <a:r>
              <a:rPr lang="it-IT" dirty="0" err="1"/>
              <a:t>dummy</a:t>
            </a:r>
            <a:r>
              <a:rPr lang="it-IT" dirty="0"/>
              <a:t> network: </a:t>
            </a:r>
            <a:r>
              <a:rPr lang="it-IT" dirty="0" err="1"/>
              <a:t>fully</a:t>
            </a:r>
            <a:r>
              <a:rPr lang="it-IT" dirty="0"/>
              <a:t> </a:t>
            </a:r>
            <a:r>
              <a:rPr lang="it-IT" dirty="0" err="1"/>
              <a:t>convolutional</a:t>
            </a:r>
            <a:r>
              <a:rPr lang="it-IT" dirty="0"/>
              <a:t> (30×3×230×230 input, 30×64×230×230 </a:t>
            </a:r>
            <a:r>
              <a:rPr lang="it-IT" dirty="0" err="1"/>
              <a:t>channels</a:t>
            </a:r>
            <a:r>
              <a:rPr lang="it-IT" dirty="0"/>
              <a:t> </a:t>
            </a:r>
            <a:r>
              <a:rPr lang="it-IT" dirty="0" err="1"/>
              <a:t>each</a:t>
            </a:r>
            <a:r>
              <a:rPr lang="it-IT" dirty="0"/>
              <a:t> </a:t>
            </a:r>
            <a:r>
              <a:rPr lang="it-IT" dirty="0" err="1"/>
              <a:t>convolution</a:t>
            </a:r>
            <a:r>
              <a:rPr lang="it-IT" dirty="0"/>
              <a:t>), </a:t>
            </a:r>
            <a:r>
              <a:rPr lang="it-IT" dirty="0" err="1"/>
              <a:t>varying</a:t>
            </a:r>
            <a:r>
              <a:rPr lang="it-IT" dirty="0"/>
              <a:t> </a:t>
            </a:r>
            <a:r>
              <a:rPr lang="it-IT" dirty="0" err="1"/>
              <a:t>depth</a:t>
            </a:r>
            <a:endParaRPr lang="it-IT" dirty="0"/>
          </a:p>
          <a:p>
            <a:pPr marL="457200" indent="-457200">
              <a:buFont typeface="+mj-lt"/>
              <a:buAutoNum type="arabicPeriod"/>
            </a:pPr>
            <a:r>
              <a:rPr lang="it-IT" dirty="0" err="1"/>
              <a:t>Address</a:t>
            </a:r>
            <a:r>
              <a:rPr lang="it-IT" dirty="0"/>
              <a:t> the </a:t>
            </a:r>
            <a:r>
              <a:rPr lang="it-IT" dirty="0" err="1"/>
              <a:t>overall</a:t>
            </a:r>
            <a:r>
              <a:rPr lang="it-IT" dirty="0"/>
              <a:t> </a:t>
            </a:r>
            <a:r>
              <a:rPr lang="it-IT" dirty="0" err="1"/>
              <a:t>quality</a:t>
            </a:r>
            <a:r>
              <a:rPr lang="it-IT" dirty="0"/>
              <a:t>: compare setup </a:t>
            </a:r>
            <a:r>
              <a:rPr lang="it-IT" dirty="0" err="1"/>
              <a:t>times</a:t>
            </a:r>
            <a:r>
              <a:rPr lang="it-IT" dirty="0"/>
              <a:t>, </a:t>
            </a:r>
            <a:r>
              <a:rPr lang="it-IT" dirty="0" err="1"/>
              <a:t>inference</a:t>
            </a:r>
            <a:r>
              <a:rPr lang="it-IT" dirty="0"/>
              <a:t> </a:t>
            </a:r>
            <a:r>
              <a:rPr lang="it-IT" dirty="0" err="1"/>
              <a:t>times</a:t>
            </a:r>
            <a:r>
              <a:rPr lang="it-IT" dirty="0"/>
              <a:t>, and </a:t>
            </a:r>
            <a:r>
              <a:rPr lang="it-IT" dirty="0" err="1"/>
              <a:t>memory</a:t>
            </a:r>
            <a:r>
              <a:rPr lang="it-IT" dirty="0"/>
              <a:t> </a:t>
            </a:r>
            <a:r>
              <a:rPr lang="it-IT" dirty="0" err="1"/>
              <a:t>usage</a:t>
            </a:r>
            <a:r>
              <a:rPr lang="it-IT" dirty="0"/>
              <a:t> for </a:t>
            </a:r>
            <a:r>
              <a:rPr lang="it-IT" dirty="0" err="1"/>
              <a:t>different</a:t>
            </a:r>
            <a:r>
              <a:rPr lang="it-IT" dirty="0"/>
              <a:t> </a:t>
            </a:r>
            <a:r>
              <a:rPr lang="it-IT" dirty="0" err="1"/>
              <a:t>depth</a:t>
            </a:r>
            <a:r>
              <a:rPr lang="it-IT" dirty="0"/>
              <a:t> of the </a:t>
            </a:r>
            <a:r>
              <a:rPr lang="it-IT" dirty="0" err="1"/>
              <a:t>dummy</a:t>
            </a:r>
            <a:r>
              <a:rPr lang="it-IT" dirty="0"/>
              <a:t> network</a:t>
            </a:r>
          </a:p>
          <a:p>
            <a:pPr marL="457200" indent="-457200">
              <a:buFont typeface="+mj-lt"/>
              <a:buAutoNum type="arabicPeriod"/>
            </a:pPr>
            <a:r>
              <a:rPr lang="it-IT" dirty="0" err="1"/>
              <a:t>Identify</a:t>
            </a:r>
            <a:r>
              <a:rPr lang="it-IT" dirty="0"/>
              <a:t> </a:t>
            </a:r>
            <a:r>
              <a:rPr lang="it-IT" dirty="0" err="1"/>
              <a:t>inference</a:t>
            </a:r>
            <a:r>
              <a:rPr lang="it-IT" dirty="0"/>
              <a:t> </a:t>
            </a:r>
            <a:r>
              <a:rPr lang="it-IT" dirty="0" err="1"/>
              <a:t>bottlenecks</a:t>
            </a:r>
            <a:r>
              <a:rPr lang="it-IT" dirty="0"/>
              <a:t> in a </a:t>
            </a:r>
            <a:r>
              <a:rPr lang="it-IT" dirty="0" err="1"/>
              <a:t>realistic</a:t>
            </a:r>
            <a:r>
              <a:rPr lang="it-IT" dirty="0"/>
              <a:t> use case: compare </a:t>
            </a:r>
            <a:r>
              <a:rPr lang="it-IT" dirty="0" err="1"/>
              <a:t>inference</a:t>
            </a:r>
            <a:r>
              <a:rPr lang="it-IT" dirty="0"/>
              <a:t> </a:t>
            </a:r>
            <a:r>
              <a:rPr lang="it-IT" dirty="0" err="1"/>
              <a:t>times</a:t>
            </a:r>
            <a:r>
              <a:rPr lang="it-IT" dirty="0"/>
              <a:t> per </a:t>
            </a:r>
            <a:r>
              <a:rPr lang="it-IT" dirty="0" err="1"/>
              <a:t>layer</a:t>
            </a:r>
            <a:r>
              <a:rPr lang="it-IT" dirty="0"/>
              <a:t> of a </a:t>
            </a:r>
            <a:r>
              <a:rPr lang="it-IT" dirty="0" err="1"/>
              <a:t>classical</a:t>
            </a:r>
            <a:r>
              <a:rPr lang="it-IT" dirty="0"/>
              <a:t> </a:t>
            </a:r>
            <a:r>
              <a:rPr lang="it-IT" b="1" dirty="0"/>
              <a:t>VGG16</a:t>
            </a:r>
            <a:r>
              <a:rPr lang="it-IT" dirty="0"/>
              <a:t> network </a:t>
            </a:r>
            <a:r>
              <a:rPr lang="it-IT" dirty="0" err="1"/>
              <a:t>architecture</a:t>
            </a:r>
            <a:endParaRPr lang="it-IT" dirty="0"/>
          </a:p>
          <a:p>
            <a:pPr marL="457200" indent="-457200">
              <a:buFont typeface="+mj-lt"/>
              <a:buAutoNum type="arabicPeriod"/>
            </a:pPr>
            <a:r>
              <a:rPr lang="it-IT" dirty="0"/>
              <a:t>Spot </a:t>
            </a:r>
            <a:r>
              <a:rPr lang="it-IT" dirty="0" err="1"/>
              <a:t>optimization</a:t>
            </a:r>
            <a:r>
              <a:rPr lang="it-IT" dirty="0"/>
              <a:t> </a:t>
            </a:r>
            <a:r>
              <a:rPr lang="it-IT" dirty="0" err="1"/>
              <a:t>triggers</a:t>
            </a:r>
            <a:r>
              <a:rPr lang="it-IT" dirty="0"/>
              <a:t>: compare </a:t>
            </a:r>
            <a:r>
              <a:rPr lang="it-IT" dirty="0" err="1"/>
              <a:t>inference</a:t>
            </a:r>
            <a:r>
              <a:rPr lang="it-IT" dirty="0"/>
              <a:t> </a:t>
            </a:r>
            <a:r>
              <a:rPr lang="it-IT" dirty="0" err="1"/>
              <a:t>times</a:t>
            </a:r>
            <a:r>
              <a:rPr lang="it-IT" dirty="0"/>
              <a:t> </a:t>
            </a:r>
            <a:r>
              <a:rPr lang="it-IT" dirty="0" err="1"/>
              <a:t>varying</a:t>
            </a:r>
            <a:r>
              <a:rPr lang="it-IT" dirty="0"/>
              <a:t> </a:t>
            </a:r>
            <a:r>
              <a:rPr lang="it-IT" dirty="0" err="1"/>
              <a:t>load</a:t>
            </a:r>
            <a:r>
              <a:rPr lang="it-IT" dirty="0"/>
              <a:t> and </a:t>
            </a:r>
            <a:r>
              <a:rPr lang="it-IT" dirty="0" err="1"/>
              <a:t>either</a:t>
            </a:r>
            <a:r>
              <a:rPr lang="it-IT" dirty="0"/>
              <a:t> the batch </a:t>
            </a:r>
            <a:r>
              <a:rPr lang="it-IT" dirty="0" err="1"/>
              <a:t>size</a:t>
            </a:r>
            <a:r>
              <a:rPr lang="it-IT" dirty="0"/>
              <a:t> or the </a:t>
            </a:r>
            <a:r>
              <a:rPr lang="it-IT" dirty="0" err="1"/>
              <a:t>channel</a:t>
            </a:r>
            <a:r>
              <a:rPr lang="it-IT" dirty="0"/>
              <a:t> </a:t>
            </a:r>
            <a:r>
              <a:rPr lang="it-IT" dirty="0" err="1"/>
              <a:t>number</a:t>
            </a:r>
            <a:r>
              <a:rPr lang="it-IT" dirty="0"/>
              <a:t> on the </a:t>
            </a:r>
            <a:r>
              <a:rPr lang="it-IT" dirty="0" err="1"/>
              <a:t>dummy</a:t>
            </a:r>
            <a:r>
              <a:rPr lang="it-IT" dirty="0"/>
              <a:t> network</a:t>
            </a:r>
          </a:p>
        </p:txBody>
      </p:sp>
    </p:spTree>
    <p:extLst>
      <p:ext uri="{BB962C8B-B14F-4D97-AF65-F5344CB8AC3E}">
        <p14:creationId xmlns:p14="http://schemas.microsoft.com/office/powerpoint/2010/main" val="1203452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1" uiExpand="1"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{AE1E56FA-E6AE-D54C-BF15-424E3B9B3344}tf10001122</Template>
  <TotalTime>381</TotalTime>
  <Words>486</Words>
  <Application>Microsoft Macintosh PowerPoint</Application>
  <PresentationFormat>Widescreen</PresentationFormat>
  <Paragraphs>59</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Trebuchet MS</vt:lpstr>
      <vt:lpstr>Tw Cen MT</vt:lpstr>
      <vt:lpstr>Wingdings</vt:lpstr>
      <vt:lpstr>Circuit</vt:lpstr>
      <vt:lpstr>Intel mkl-dnn library for low-precision cnn inference</vt:lpstr>
      <vt:lpstr>The problem</vt:lpstr>
      <vt:lpstr>The idea</vt:lpstr>
      <vt:lpstr>The tool</vt:lpstr>
      <vt:lpstr>What is mkl-dnn?</vt:lpstr>
      <vt:lpstr>How does a convolution layer look like in mkl-dnn</vt:lpstr>
      <vt:lpstr>MKL-DNN current state</vt:lpstr>
      <vt:lpstr>Used vector extensions</vt:lpstr>
      <vt:lpstr>Our tests</vt:lpstr>
      <vt:lpstr>Our hardware</vt:lpstr>
      <vt:lpstr>Our benchmarks</vt:lpstr>
      <vt:lpstr>Our benchmarks</vt:lpstr>
      <vt:lpstr>Our benchmarks</vt:lpstr>
      <vt:lpstr>Our benchmarks</vt:lpstr>
      <vt:lpstr>Our benchmarks</vt:lpstr>
      <vt:lpstr>Our benchmarks</vt:lpstr>
      <vt:lpstr>Our benchmarks</vt:lpstr>
      <vt:lpstr>Our benchmarks</vt:lpstr>
    </vt:vector>
  </TitlesOfParts>
  <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Intel mkl-dnn library for low-precision cnn inference</dc:title>
  <dc:creator>Gianpaolo Di Pietro</dc:creator>
  <cp:lastModifiedBy>Gianpaolo Di Pietro</cp:lastModifiedBy>
  <cp:revision>36</cp:revision>
  <cp:lastPrinted>2018-06-06T14:09:29Z</cp:lastPrinted>
  <dcterms:created xsi:type="dcterms:W3CDTF">2018-06-06T11:18:26Z</dcterms:created>
  <dcterms:modified xsi:type="dcterms:W3CDTF">2018-06-07T20:15:10Z</dcterms:modified>
</cp:coreProperties>
</file>

<file path=docProps/thumbnail.jpeg>
</file>